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8" r:id="rId2"/>
    <p:sldId id="260" r:id="rId3"/>
    <p:sldId id="261" r:id="rId4"/>
    <p:sldId id="537" r:id="rId5"/>
    <p:sldId id="698" r:id="rId6"/>
    <p:sldId id="702" r:id="rId7"/>
    <p:sldId id="704" r:id="rId8"/>
    <p:sldId id="705" r:id="rId9"/>
    <p:sldId id="710" r:id="rId10"/>
    <p:sldId id="484" r:id="rId11"/>
    <p:sldId id="485" r:id="rId12"/>
    <p:sldId id="488" r:id="rId13"/>
    <p:sldId id="489" r:id="rId14"/>
    <p:sldId id="533" r:id="rId15"/>
    <p:sldId id="490" r:id="rId16"/>
    <p:sldId id="534" r:id="rId17"/>
    <p:sldId id="711" r:id="rId18"/>
    <p:sldId id="549" r:id="rId19"/>
    <p:sldId id="712" r:id="rId20"/>
    <p:sldId id="586" r:id="rId21"/>
    <p:sldId id="713" r:id="rId22"/>
    <p:sldId id="714" r:id="rId23"/>
    <p:sldId id="601" r:id="rId24"/>
    <p:sldId id="716" r:id="rId25"/>
    <p:sldId id="717" r:id="rId26"/>
    <p:sldId id="597" r:id="rId27"/>
    <p:sldId id="599" r:id="rId28"/>
    <p:sldId id="602" r:id="rId29"/>
    <p:sldId id="603" r:id="rId30"/>
    <p:sldId id="608" r:id="rId31"/>
    <p:sldId id="609" r:id="rId32"/>
    <p:sldId id="622" r:id="rId33"/>
    <p:sldId id="625" r:id="rId34"/>
    <p:sldId id="715" r:id="rId35"/>
    <p:sldId id="632" r:id="rId36"/>
    <p:sldId id="634" r:id="rId37"/>
    <p:sldId id="720" r:id="rId38"/>
    <p:sldId id="721" r:id="rId39"/>
    <p:sldId id="636" r:id="rId40"/>
    <p:sldId id="637" r:id="rId41"/>
    <p:sldId id="649" r:id="rId42"/>
    <p:sldId id="651" r:id="rId43"/>
    <p:sldId id="654" r:id="rId44"/>
    <p:sldId id="659" r:id="rId45"/>
    <p:sldId id="665" r:id="rId46"/>
    <p:sldId id="667" r:id="rId47"/>
    <p:sldId id="685" r:id="rId48"/>
    <p:sldId id="686" r:id="rId49"/>
    <p:sldId id="687" r:id="rId50"/>
    <p:sldId id="688" r:id="rId51"/>
    <p:sldId id="692" r:id="rId52"/>
    <p:sldId id="694" r:id="rId53"/>
    <p:sldId id="696" r:id="rId5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D86"/>
    <a:srgbClr val="0000CC"/>
    <a:srgbClr val="004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968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NULL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D6B11-25E9-4EFF-AA2E-26EA85CBC815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9132-D974-4011-9FE5-21ABDB60379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482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  <p:sp>
        <p:nvSpPr>
          <p:cNvPr id="64516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B88E3946-0A81-48D9-B3F7-ECBA2061D04F}" type="slidenum">
              <a:rPr lang="ru-RU" smtClean="0">
                <a:latin typeface="Arial" pitchFamily="34" charset="0"/>
              </a:rPr>
              <a:pPr defTabSz="912813"/>
              <a:t>41</a:t>
            </a:fld>
            <a:endParaRPr lang="ru-RU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727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  <p:sp>
        <p:nvSpPr>
          <p:cNvPr id="66564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A6FA01CC-4C8D-423B-B050-56D591881520}" type="slidenum">
              <a:rPr lang="ru-RU" smtClean="0">
                <a:latin typeface="Arial" pitchFamily="34" charset="0"/>
              </a:rPr>
              <a:pPr defTabSz="912813"/>
              <a:t>42</a:t>
            </a:fld>
            <a:endParaRPr lang="ru-RU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618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  <p:sp>
        <p:nvSpPr>
          <p:cNvPr id="68612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7A329D38-9E50-427B-8455-4CB1859FE465}" type="slidenum">
              <a:rPr lang="ru-RU" smtClean="0">
                <a:latin typeface="Arial" pitchFamily="34" charset="0"/>
              </a:rPr>
              <a:pPr defTabSz="912813"/>
              <a:t>43</a:t>
            </a:fld>
            <a:endParaRPr lang="ru-RU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967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2CB2E-C689-4F49-8D33-2EF6C6ACB190}" type="slidenum">
              <a:rPr lang="ru-RU" smtClean="0"/>
              <a:pPr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116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Хорев А.А. Способы и средсва зищиты информации (слайды)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0B22CF-0B8D-4F74-B56C-F473E050C93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EE865-67F2-4583-B38C-C6E37A2DADFC}" type="datetimeFigureOut">
              <a:rPr lang="ru-RU" smtClean="0"/>
              <a:pPr/>
              <a:t>18.09.20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A28C9-ECB8-4D44-BD63-D977BFFC2D2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-32" y="0"/>
            <a:ext cx="9144032" cy="1000108"/>
            <a:chOff x="-32" y="0"/>
            <a:chExt cx="9144032" cy="1000108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0" y="0"/>
              <a:ext cx="9144000" cy="10001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/>
            <p:cNvGrpSpPr/>
            <p:nvPr/>
          </p:nvGrpSpPr>
          <p:grpSpPr>
            <a:xfrm>
              <a:off x="-32" y="1"/>
              <a:ext cx="9072626" cy="830997"/>
              <a:chOff x="-32" y="1"/>
              <a:chExt cx="9072626" cy="830997"/>
            </a:xfrm>
          </p:grpSpPr>
          <p:pic>
            <p:nvPicPr>
              <p:cNvPr id="3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-32" y="19050"/>
                <a:ext cx="723900" cy="723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" name="TextBox 10"/>
              <p:cNvSpPr txBox="1">
                <a:spLocks noChangeArrowheads="1"/>
              </p:cNvSpPr>
              <p:nvPr/>
            </p:nvSpPr>
            <p:spPr bwMode="auto">
              <a:xfrm>
                <a:off x="785786" y="1"/>
                <a:ext cx="8286808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b="1" dirty="0">
                    <a:solidFill>
                      <a:srgbClr val="00467A"/>
                    </a:solidFill>
                  </a:rPr>
                  <a:t>Национальный исследовательский университет «МИЭТ»</a:t>
                </a:r>
              </a:p>
              <a:p>
                <a:pPr algn="ctr"/>
                <a:r>
                  <a:rPr lang="ru-RU" sz="2400" b="1" dirty="0">
                    <a:solidFill>
                      <a:srgbClr val="004D86"/>
                    </a:solidFill>
                    <a:cs typeface="Arial" charset="0"/>
                  </a:rPr>
                  <a:t>кафедра «Информационная безопасность»</a:t>
                </a:r>
                <a:endParaRPr lang="ru-RU" sz="2400" b="1" dirty="0">
                  <a:solidFill>
                    <a:srgbClr val="004D86"/>
                  </a:solidFill>
                </a:endParaRPr>
              </a:p>
            </p:txBody>
          </p:sp>
        </p:grpSp>
      </p:grp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79388" y="1773238"/>
            <a:ext cx="8785225" cy="321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0" algn="ctr" defTabSz="912813" eaLnBrk="0" hangingPunct="0">
              <a:spcAft>
                <a:spcPts val="600"/>
              </a:spcAft>
            </a:pPr>
            <a:endParaRPr lang="ru-RU" dirty="0">
              <a:solidFill>
                <a:prstClr val="black"/>
              </a:solidFill>
              <a:cs typeface="Times New Roman" pitchFamily="18" charset="0"/>
            </a:endParaRPr>
          </a:p>
          <a:p>
            <a:pPr lvl="0" algn="ctr" defTabSz="912813"/>
            <a:r>
              <a:rPr lang="ru-RU" sz="3600" b="1" dirty="0">
                <a:solidFill>
                  <a:prstClr val="white"/>
                </a:solidFill>
              </a:rPr>
              <a:t>Дисциплина</a:t>
            </a:r>
          </a:p>
          <a:p>
            <a:pPr lvl="0" algn="ctr" defTabSz="912813"/>
            <a:endParaRPr lang="ru-RU" sz="36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  <a:p>
            <a:pPr lvl="0" algn="ctr" defTabSz="912813"/>
            <a:r>
              <a:rPr lang="ru-RU" sz="36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Информационная безопасность /</a:t>
            </a:r>
          </a:p>
          <a:p>
            <a:pPr lvl="0" algn="ctr" defTabSz="912813"/>
            <a:r>
              <a:rPr lang="ru-RU" sz="3600" b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Основы информационной безопасности</a:t>
            </a:r>
            <a:endParaRPr lang="ru-RU" sz="3600" dirty="0">
              <a:solidFill>
                <a:srgbClr val="FF0000"/>
              </a:solidFill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75" y="273050"/>
            <a:ext cx="8715375" cy="6002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ru-RU" sz="3200" b="1" dirty="0">
                <a:solidFill>
                  <a:srgbClr val="FFFF00"/>
                </a:solidFill>
                <a:latin typeface="+mn-lt"/>
                <a:cs typeface="Times New Roman" pitchFamily="18" charset="0"/>
              </a:rPr>
              <a:t>Утечка информации по техническому каналу</a:t>
            </a:r>
            <a:r>
              <a:rPr lang="ru-RU" sz="3200" b="1" dirty="0">
                <a:solidFill>
                  <a:schemeClr val="bg1"/>
                </a:solidFill>
                <a:latin typeface="+mn-lt"/>
                <a:cs typeface="Times New Roman" pitchFamily="18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+mn-lt"/>
                <a:cs typeface="Times New Roman" pitchFamily="18" charset="0"/>
              </a:rPr>
              <a:t> -</a:t>
            </a:r>
          </a:p>
          <a:p>
            <a:pPr algn="just">
              <a:defRPr/>
            </a:pPr>
            <a:r>
              <a:rPr lang="ru-RU" sz="3200" dirty="0">
                <a:solidFill>
                  <a:srgbClr val="FFFFFF"/>
                </a:solidFill>
                <a:latin typeface="Arial" charset="0"/>
                <a:cs typeface="Times New Roman" pitchFamily="18" charset="0"/>
              </a:rPr>
              <a:t>неконтролируемое распространение  информативного сигнала от его источника через физическую среду до технического средства, осуществляющего перехват информации.</a:t>
            </a:r>
          </a:p>
          <a:p>
            <a:pPr algn="just">
              <a:defRPr/>
            </a:pPr>
            <a:endParaRPr lang="ru-RU" sz="3200" dirty="0">
              <a:solidFill>
                <a:srgbClr val="FFFFFF"/>
              </a:solidFill>
              <a:latin typeface="+mn-lt"/>
              <a:cs typeface="Times New Roman" pitchFamily="18" charset="0"/>
            </a:endParaRPr>
          </a:p>
          <a:p>
            <a:pPr>
              <a:defRPr/>
            </a:pPr>
            <a:r>
              <a:rPr lang="ru-RU" sz="3200" b="1" i="1" dirty="0">
                <a:solidFill>
                  <a:srgbClr val="FFFF00"/>
                </a:solidFill>
                <a:latin typeface="Arial" charset="0"/>
                <a:cs typeface="Times New Roman" pitchFamily="18" charset="0"/>
              </a:rPr>
              <a:t>Информативный сигнал</a:t>
            </a:r>
            <a:r>
              <a:rPr lang="ru-RU" sz="3200" i="1" dirty="0">
                <a:solidFill>
                  <a:srgbClr val="FFFF00"/>
                </a:solidFill>
                <a:latin typeface="Arial" charset="0"/>
                <a:cs typeface="Times New Roman" pitchFamily="18" charset="0"/>
              </a:rPr>
              <a:t>: </a:t>
            </a:r>
          </a:p>
          <a:p>
            <a:pPr>
              <a:defRPr/>
            </a:pPr>
            <a:r>
              <a:rPr lang="ru-RU" sz="3200" i="1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Сигнал, по параметрам которого может быть определена защищаемая информация. </a:t>
            </a:r>
            <a:r>
              <a:rPr lang="ru-RU" sz="2400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(ГОСТ Р 50.1.056- 2005 ).</a:t>
            </a:r>
            <a:endParaRPr lang="ru-RU" sz="3200" dirty="0">
              <a:solidFill>
                <a:schemeClr val="bg1"/>
              </a:solidFill>
              <a:latin typeface="+mn-lt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75" y="273050"/>
            <a:ext cx="8715375" cy="6494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ru-RU" sz="3200" b="1">
                <a:solidFill>
                  <a:srgbClr val="FFFF00"/>
                </a:solidFill>
                <a:cs typeface="Times New Roman" pitchFamily="18" charset="0"/>
              </a:rPr>
              <a:t>Перехват информации</a:t>
            </a:r>
            <a:r>
              <a:rPr lang="ru-RU" sz="3200" b="1">
                <a:solidFill>
                  <a:schemeClr val="bg1"/>
                </a:solidFill>
                <a:cs typeface="Times New Roman" pitchFamily="18" charset="0"/>
              </a:rPr>
              <a:t> –</a:t>
            </a:r>
          </a:p>
          <a:p>
            <a:r>
              <a:rPr lang="ru-RU" sz="3200">
                <a:solidFill>
                  <a:schemeClr val="bg1"/>
                </a:solidFill>
                <a:cs typeface="Times New Roman" pitchFamily="18" charset="0"/>
              </a:rPr>
              <a:t>Неправомерное получение информации  с использованием технического средства, осуществляющего обнаружение, прием и обработку информативных сигналов.</a:t>
            </a:r>
          </a:p>
          <a:p>
            <a:endParaRPr lang="ru-RU" sz="2400">
              <a:solidFill>
                <a:schemeClr val="bg1"/>
              </a:solidFill>
              <a:cs typeface="Times New Roman" pitchFamily="18" charset="0"/>
            </a:endParaRPr>
          </a:p>
          <a:p>
            <a:endParaRPr lang="ru-RU" sz="2400">
              <a:solidFill>
                <a:schemeClr val="bg1"/>
              </a:solidFill>
              <a:cs typeface="Times New Roman" pitchFamily="18" charset="0"/>
            </a:endParaRPr>
          </a:p>
          <a:p>
            <a:r>
              <a:rPr lang="ru-RU" sz="2400">
                <a:solidFill>
                  <a:schemeClr val="bg1"/>
                </a:solidFill>
              </a:rPr>
              <a:t>Иностранные разведки для перехвата информации используют </a:t>
            </a:r>
            <a:r>
              <a:rPr lang="ru-RU" sz="2400">
                <a:solidFill>
                  <a:srgbClr val="FFFF00"/>
                </a:solidFill>
              </a:rPr>
              <a:t>технические средства разведки (ТСР)</a:t>
            </a:r>
            <a:r>
              <a:rPr lang="ru-RU" sz="2400">
                <a:solidFill>
                  <a:schemeClr val="bg1"/>
                </a:solidFill>
              </a:rPr>
              <a:t>. </a:t>
            </a:r>
          </a:p>
          <a:p>
            <a:endParaRPr lang="ru-RU" sz="2400">
              <a:solidFill>
                <a:schemeClr val="bg1"/>
              </a:solidFill>
            </a:endParaRPr>
          </a:p>
          <a:p>
            <a:r>
              <a:rPr lang="ru-RU" sz="2400">
                <a:solidFill>
                  <a:schemeClr val="bg1"/>
                </a:solidFill>
              </a:rPr>
              <a:t>Другие заинтересованные субъекты (юридические лица, группы физических лиц, отдельные физические лица) для перехвата информации используют </a:t>
            </a:r>
            <a:r>
              <a:rPr lang="ru-RU" sz="2400">
                <a:solidFill>
                  <a:srgbClr val="FFFF00"/>
                </a:solidFill>
              </a:rPr>
              <a:t>специальные технические средства (СТС), </a:t>
            </a:r>
            <a:r>
              <a:rPr lang="ru-RU" sz="2400">
                <a:solidFill>
                  <a:schemeClr val="bg1"/>
                </a:solidFill>
              </a:rPr>
              <a:t>приспособленные  или доработанные для негласного получения информации. </a:t>
            </a:r>
            <a:endParaRPr lang="ru-RU" sz="3200">
              <a:solidFill>
                <a:schemeClr val="bg1"/>
              </a:solidFill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4"/>
          <p:cNvSpPr>
            <a:spLocks noChangeShapeType="1"/>
          </p:cNvSpPr>
          <p:nvPr/>
        </p:nvSpPr>
        <p:spPr bwMode="auto">
          <a:xfrm>
            <a:off x="6227763" y="1466826"/>
            <a:ext cx="0" cy="4248150"/>
          </a:xfrm>
          <a:prstGeom prst="line">
            <a:avLst/>
          </a:prstGeom>
          <a:noFill/>
          <a:ln w="127000" cmpd="tri">
            <a:solidFill>
              <a:srgbClr val="FFFF37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30723" name="AutoShape 5"/>
          <p:cNvSpPr>
            <a:spLocks noChangeArrowheads="1"/>
          </p:cNvSpPr>
          <p:nvPr/>
        </p:nvSpPr>
        <p:spPr bwMode="auto">
          <a:xfrm>
            <a:off x="2987675" y="1960538"/>
            <a:ext cx="2743200" cy="1317625"/>
          </a:xfrm>
          <a:prstGeom prst="doubleWave">
            <a:avLst>
              <a:gd name="adj1" fmla="val 10319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2813" eaLnBrk="0" hangingPunct="0">
              <a:defRPr/>
            </a:pPr>
            <a:r>
              <a:rPr lang="ru-RU" sz="1600">
                <a:latin typeface="+mn-lt"/>
              </a:rPr>
              <a:t>Среда распространения </a:t>
            </a:r>
          </a:p>
          <a:p>
            <a:pPr algn="ctr" defTabSz="912813" eaLnBrk="0" hangingPunct="0">
              <a:defRPr/>
            </a:pPr>
            <a:endParaRPr lang="ru-RU" sz="1600">
              <a:latin typeface="+mn-lt"/>
            </a:endParaRPr>
          </a:p>
          <a:p>
            <a:pPr algn="ctr" defTabSz="912813" eaLnBrk="0" hangingPunct="0">
              <a:defRPr/>
            </a:pPr>
            <a:r>
              <a:rPr lang="ru-RU" sz="1600">
                <a:latin typeface="+mn-lt"/>
              </a:rPr>
              <a:t>сигнала</a:t>
            </a:r>
          </a:p>
        </p:txBody>
      </p:sp>
      <p:sp>
        <p:nvSpPr>
          <p:cNvPr id="30724" name="AutoShape 6"/>
          <p:cNvSpPr>
            <a:spLocks noChangeArrowheads="1"/>
          </p:cNvSpPr>
          <p:nvPr/>
        </p:nvSpPr>
        <p:spPr bwMode="auto">
          <a:xfrm flipH="1">
            <a:off x="249238" y="2184376"/>
            <a:ext cx="1800225" cy="863600"/>
          </a:xfrm>
          <a:prstGeom prst="flowChartDelay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2813" eaLnBrk="0" hangingPunct="0">
              <a:defRPr/>
            </a:pPr>
            <a:r>
              <a:rPr lang="ru-RU" b="1" dirty="0">
                <a:latin typeface="+mn-lt"/>
              </a:rPr>
              <a:t>Источник</a:t>
            </a:r>
          </a:p>
          <a:p>
            <a:pPr algn="ctr" defTabSz="912813" eaLnBrk="0" hangingPunct="0">
              <a:defRPr/>
            </a:pPr>
            <a:r>
              <a:rPr lang="ru-RU" b="1" dirty="0">
                <a:latin typeface="+mn-lt"/>
              </a:rPr>
              <a:t>сигнала</a:t>
            </a:r>
          </a:p>
        </p:txBody>
      </p:sp>
      <p:sp>
        <p:nvSpPr>
          <p:cNvPr id="30728" name="Text Box 12"/>
          <p:cNvSpPr txBox="1">
            <a:spLocks noChangeArrowheads="1"/>
          </p:cNvSpPr>
          <p:nvPr/>
        </p:nvSpPr>
        <p:spPr bwMode="auto">
          <a:xfrm>
            <a:off x="7215188" y="3416276"/>
            <a:ext cx="16430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0638" indent="-20638" algn="ctr" defTabSz="912813" eaLnBrk="0" hangingPunct="0">
              <a:spcBef>
                <a:spcPct val="50000"/>
              </a:spcBef>
              <a:defRPr/>
            </a:pPr>
            <a:r>
              <a:rPr lang="ru-RU" b="1" dirty="0">
                <a:solidFill>
                  <a:srgbClr val="FFFF00"/>
                </a:solidFill>
                <a:latin typeface="+mn-lt"/>
              </a:rPr>
              <a:t>ТСР, СТС</a:t>
            </a:r>
          </a:p>
        </p:txBody>
      </p:sp>
      <p:sp>
        <p:nvSpPr>
          <p:cNvPr id="30730" name="Text Box 14"/>
          <p:cNvSpPr txBox="1">
            <a:spLocks noChangeArrowheads="1"/>
          </p:cNvSpPr>
          <p:nvPr/>
        </p:nvSpPr>
        <p:spPr bwMode="auto">
          <a:xfrm>
            <a:off x="642938" y="1000101"/>
            <a:ext cx="27717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>
              <a:defRPr/>
            </a:pPr>
            <a:r>
              <a:rPr lang="ru-RU" dirty="0">
                <a:solidFill>
                  <a:schemeClr val="bg1"/>
                </a:solidFill>
                <a:latin typeface="+mn-lt"/>
              </a:rPr>
              <a:t>Информативный сигнал</a:t>
            </a:r>
          </a:p>
        </p:txBody>
      </p:sp>
      <p:sp>
        <p:nvSpPr>
          <p:cNvPr id="30731" name="Line 15"/>
          <p:cNvSpPr>
            <a:spLocks noChangeShapeType="1"/>
          </p:cNvSpPr>
          <p:nvPr/>
        </p:nvSpPr>
        <p:spPr bwMode="auto">
          <a:xfrm>
            <a:off x="2051050" y="1558901"/>
            <a:ext cx="609600" cy="99060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30732" name="Line 16"/>
          <p:cNvSpPr>
            <a:spLocks noChangeShapeType="1"/>
          </p:cNvSpPr>
          <p:nvPr/>
        </p:nvSpPr>
        <p:spPr bwMode="auto">
          <a:xfrm>
            <a:off x="6659563" y="830238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30733" name="Text Box 18"/>
          <p:cNvSpPr txBox="1">
            <a:spLocks noChangeArrowheads="1"/>
          </p:cNvSpPr>
          <p:nvPr/>
        </p:nvSpPr>
        <p:spPr bwMode="auto">
          <a:xfrm>
            <a:off x="6443663" y="4789463"/>
            <a:ext cx="2122487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>
              <a:spcBef>
                <a:spcPct val="50000"/>
              </a:spcBef>
              <a:defRPr/>
            </a:pPr>
            <a:r>
              <a:rPr lang="ru-RU" b="1" dirty="0">
                <a:solidFill>
                  <a:srgbClr val="FFFF00"/>
                </a:solidFill>
                <a:latin typeface="+mn-lt"/>
              </a:rPr>
              <a:t>Граница контролируемой зоны объекта</a:t>
            </a:r>
          </a:p>
        </p:txBody>
      </p:sp>
      <p:sp useBgFill="1">
        <p:nvSpPr>
          <p:cNvPr id="30734" name="Rectangle 19"/>
          <p:cNvSpPr>
            <a:spLocks noChangeArrowheads="1"/>
          </p:cNvSpPr>
          <p:nvPr/>
        </p:nvSpPr>
        <p:spPr bwMode="auto">
          <a:xfrm>
            <a:off x="395288" y="66655"/>
            <a:ext cx="8534400" cy="576263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2813">
              <a:defRPr/>
            </a:pPr>
            <a:r>
              <a:rPr lang="ru-RU" sz="2400" b="1" dirty="0">
                <a:solidFill>
                  <a:schemeClr val="bg1"/>
                </a:solidFill>
                <a:latin typeface="+mn-lt"/>
              </a:rPr>
              <a:t>Схема технического канала утечки информации</a:t>
            </a:r>
            <a:endParaRPr lang="ru-RU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735" name="Line 20"/>
          <p:cNvSpPr>
            <a:spLocks noChangeShapeType="1"/>
          </p:cNvSpPr>
          <p:nvPr/>
        </p:nvSpPr>
        <p:spPr bwMode="auto">
          <a:xfrm>
            <a:off x="2051050" y="2630463"/>
            <a:ext cx="5113338" cy="0"/>
          </a:xfrm>
          <a:prstGeom prst="line">
            <a:avLst/>
          </a:prstGeom>
          <a:noFill/>
          <a:ln w="76200">
            <a:solidFill>
              <a:srgbClr val="FF33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30736" name="AutoShape 22"/>
          <p:cNvSpPr>
            <a:spLocks noChangeArrowheads="1"/>
          </p:cNvSpPr>
          <p:nvPr/>
        </p:nvSpPr>
        <p:spPr bwMode="auto">
          <a:xfrm rot="21043426">
            <a:off x="5867400" y="1117576"/>
            <a:ext cx="1008063" cy="1296987"/>
          </a:xfrm>
          <a:prstGeom prst="lightningBolt">
            <a:avLst/>
          </a:prstGeom>
          <a:solidFill>
            <a:srgbClr val="7DFFE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>
              <a:defRPr/>
            </a:pPr>
            <a:endParaRPr lang="ru-RU">
              <a:latin typeface="+mn-lt"/>
            </a:endParaRPr>
          </a:p>
        </p:txBody>
      </p:sp>
      <p:sp>
        <p:nvSpPr>
          <p:cNvPr id="30737" name="Text Box 23"/>
          <p:cNvSpPr txBox="1">
            <a:spLocks noChangeArrowheads="1"/>
          </p:cNvSpPr>
          <p:nvPr/>
        </p:nvSpPr>
        <p:spPr bwMode="auto">
          <a:xfrm>
            <a:off x="6372225" y="1333476"/>
            <a:ext cx="1368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0638" indent="-20638" algn="ctr" defTabSz="912813" eaLnBrk="0" hangingPunct="0">
              <a:spcBef>
                <a:spcPct val="50000"/>
              </a:spcBef>
              <a:defRPr/>
            </a:pPr>
            <a:r>
              <a:rPr lang="ru-RU" dirty="0">
                <a:solidFill>
                  <a:srgbClr val="FFFF00"/>
                </a:solidFill>
                <a:latin typeface="+mn-lt"/>
              </a:rPr>
              <a:t>Помехи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7143750" y="2017688"/>
            <a:ext cx="1785938" cy="1214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855" name="TextBox 18"/>
          <p:cNvSpPr txBox="1">
            <a:spLocks noChangeArrowheads="1"/>
          </p:cNvSpPr>
          <p:nvPr/>
        </p:nvSpPr>
        <p:spPr bwMode="auto">
          <a:xfrm>
            <a:off x="7259638" y="2089126"/>
            <a:ext cx="1571625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/>
            <a:r>
              <a:rPr lang="ru-RU" sz="1600"/>
              <a:t>Техническое </a:t>
            </a:r>
          </a:p>
          <a:p>
            <a:pPr algn="ctr" defTabSz="912813" eaLnBrk="0" hangingPunct="0"/>
            <a:r>
              <a:rPr lang="ru-RU" sz="1600"/>
              <a:t>средство </a:t>
            </a:r>
          </a:p>
          <a:p>
            <a:pPr algn="ctr" defTabSz="912813" eaLnBrk="0" hangingPunct="0"/>
            <a:r>
              <a:rPr lang="ru-RU" sz="1600"/>
              <a:t>перехвата </a:t>
            </a:r>
          </a:p>
          <a:p>
            <a:pPr algn="ctr" defTabSz="912813" eaLnBrk="0" hangingPunct="0"/>
            <a:r>
              <a:rPr lang="ru-RU" sz="1600"/>
              <a:t>информации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71438" y="3814425"/>
            <a:ext cx="578644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tabLst>
                <a:tab pos="666750" algn="l"/>
                <a:tab pos="762000" algn="l"/>
                <a:tab pos="1428750" algn="l"/>
                <a:tab pos="1524000" algn="l"/>
                <a:tab pos="2000250" algn="l"/>
                <a:tab pos="2286000" algn="l"/>
                <a:tab pos="2857500" algn="l"/>
              </a:tabLst>
              <a:defRPr/>
            </a:pPr>
            <a:r>
              <a:rPr lang="ru-RU" sz="20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Технический канал утечки информации - </a:t>
            </a:r>
            <a:r>
              <a:rPr lang="ru-RU" sz="20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666750" algn="l"/>
                <a:tab pos="762000" algn="l"/>
                <a:tab pos="1428750" algn="l"/>
                <a:tab pos="1524000" algn="l"/>
                <a:tab pos="2000250" algn="l"/>
                <a:tab pos="2286000" algn="l"/>
                <a:tab pos="2857500" algn="l"/>
              </a:tabLst>
              <a:defRPr/>
            </a:pPr>
            <a:r>
              <a:rPr lang="ru-RU" sz="20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совокупность источника информативного сигнала, технического средства, с помощью которого осуществляется перехват информации, и физической среды распространения информативного сигнала.</a:t>
            </a:r>
            <a:endParaRPr lang="ru-RU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2"/>
          <p:cNvSpPr>
            <a:spLocks noChangeArrowheads="1"/>
          </p:cNvSpPr>
          <p:nvPr/>
        </p:nvSpPr>
        <p:spPr bwMode="auto">
          <a:xfrm>
            <a:off x="214313" y="2954338"/>
            <a:ext cx="4064000" cy="758825"/>
          </a:xfrm>
          <a:prstGeom prst="rect">
            <a:avLst/>
          </a:prstGeom>
          <a:solidFill>
            <a:srgbClr val="66FFFF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912813"/>
            <a:endParaRPr lang="ru-RU" b="1">
              <a:cs typeface="Arial" pitchFamily="34" charset="0"/>
            </a:endParaRPr>
          </a:p>
          <a:p>
            <a:pPr algn="ctr" defTabSz="912813"/>
            <a:r>
              <a:rPr lang="ru-RU" b="1">
                <a:cs typeface="Arial" pitchFamily="34" charset="0"/>
              </a:rPr>
              <a:t>Естественные ТКУИ </a:t>
            </a:r>
          </a:p>
        </p:txBody>
      </p:sp>
      <p:sp>
        <p:nvSpPr>
          <p:cNvPr id="36867" name="Rectangle 13"/>
          <p:cNvSpPr>
            <a:spLocks noChangeArrowheads="1"/>
          </p:cNvSpPr>
          <p:nvPr/>
        </p:nvSpPr>
        <p:spPr bwMode="auto">
          <a:xfrm>
            <a:off x="4579938" y="2955925"/>
            <a:ext cx="4349750" cy="758825"/>
          </a:xfrm>
          <a:prstGeom prst="rect">
            <a:avLst/>
          </a:prstGeom>
          <a:solidFill>
            <a:srgbClr val="66FFFF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912813"/>
            <a:endParaRPr lang="ru-RU" b="1">
              <a:cs typeface="Arial" pitchFamily="34" charset="0"/>
            </a:endParaRPr>
          </a:p>
          <a:p>
            <a:pPr algn="ctr" defTabSz="912813"/>
            <a:r>
              <a:rPr lang="ru-RU" b="1">
                <a:cs typeface="Arial" pitchFamily="34" charset="0"/>
              </a:rPr>
              <a:t>Специально создаваемые ТКУИ</a:t>
            </a:r>
          </a:p>
        </p:txBody>
      </p:sp>
      <p:cxnSp>
        <p:nvCxnSpPr>
          <p:cNvPr id="9" name="Прямая соединительная линия 8"/>
          <p:cNvCxnSpPr>
            <a:endCxn id="36866" idx="0"/>
          </p:cNvCxnSpPr>
          <p:nvPr/>
        </p:nvCxnSpPr>
        <p:spPr>
          <a:xfrm rot="5400000">
            <a:off x="3075782" y="1608931"/>
            <a:ext cx="515938" cy="21748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endCxn id="36867" idx="0"/>
          </p:cNvCxnSpPr>
          <p:nvPr/>
        </p:nvCxnSpPr>
        <p:spPr>
          <a:xfrm rot="16200000" flipH="1">
            <a:off x="5329238" y="1530350"/>
            <a:ext cx="517525" cy="233362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7"/>
          <p:cNvGrpSpPr>
            <a:grpSpLocks/>
          </p:cNvGrpSpPr>
          <p:nvPr/>
        </p:nvGrpSpPr>
        <p:grpSpPr bwMode="auto">
          <a:xfrm>
            <a:off x="1071563" y="1704975"/>
            <a:ext cx="6700837" cy="733425"/>
            <a:chOff x="1071538" y="142852"/>
            <a:chExt cx="6700837" cy="733425"/>
          </a:xfrm>
        </p:grpSpPr>
        <p:sp>
          <p:nvSpPr>
            <p:cNvPr id="36871" name="Rectangle 11"/>
            <p:cNvSpPr>
              <a:spLocks noChangeArrowheads="1"/>
            </p:cNvSpPr>
            <p:nvPr/>
          </p:nvSpPr>
          <p:spPr bwMode="auto">
            <a:xfrm>
              <a:off x="1071538" y="142852"/>
              <a:ext cx="6700837" cy="733425"/>
            </a:xfrm>
            <a:prstGeom prst="rect">
              <a:avLst/>
            </a:prstGeom>
            <a:solidFill>
              <a:srgbClr val="66FF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defTabSz="912813">
                <a:spcBef>
                  <a:spcPts val="600"/>
                </a:spcBef>
              </a:pPr>
              <a:endParaRPr lang="ru-RU" b="1">
                <a:cs typeface="Arial" pitchFamily="34" charset="0"/>
              </a:endParaRPr>
            </a:p>
          </p:txBody>
        </p:sp>
        <p:sp>
          <p:nvSpPr>
            <p:cNvPr id="36872" name="TextBox 19"/>
            <p:cNvSpPr txBox="1">
              <a:spLocks noChangeArrowheads="1"/>
            </p:cNvSpPr>
            <p:nvPr/>
          </p:nvSpPr>
          <p:spPr bwMode="auto">
            <a:xfrm>
              <a:off x="1242122" y="273563"/>
              <a:ext cx="63579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2813"/>
              <a:r>
                <a:rPr lang="ru-RU" b="1" dirty="0">
                  <a:cs typeface="Arial" pitchFamily="34" charset="0"/>
                </a:rPr>
                <a:t>Технические каналы утечки информации (ТКУИ) </a:t>
              </a:r>
              <a:endParaRPr lang="ru-RU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1"/>
          <p:cNvSpPr txBox="1">
            <a:spLocks noChangeArrowheads="1"/>
          </p:cNvSpPr>
          <p:nvPr/>
        </p:nvSpPr>
        <p:spPr bwMode="auto">
          <a:xfrm>
            <a:off x="142875" y="285750"/>
            <a:ext cx="8643938" cy="5432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 hangingPunct="0"/>
            <a:r>
              <a:rPr lang="ru-RU" sz="2400" dirty="0">
                <a:solidFill>
                  <a:srgbClr val="FFFFFF"/>
                </a:solidFill>
              </a:rPr>
              <a:t>Перехват  информации может вестись:</a:t>
            </a:r>
          </a:p>
          <a:p>
            <a:pPr defTabSz="912813" hangingPunct="0"/>
            <a:endParaRPr lang="ru-RU" sz="2400" dirty="0">
              <a:solidFill>
                <a:srgbClr val="FFFFFF"/>
              </a:solidFill>
            </a:endParaRPr>
          </a:p>
          <a:p>
            <a:pPr defTabSz="912813" hangingPunct="0">
              <a:spcBef>
                <a:spcPts val="600"/>
              </a:spcBef>
              <a:spcAft>
                <a:spcPts val="600"/>
              </a:spcAft>
            </a:pPr>
            <a:r>
              <a:rPr lang="ru-RU" sz="2400" dirty="0">
                <a:solidFill>
                  <a:srgbClr val="FFFF00"/>
                </a:solidFill>
              </a:rPr>
              <a:t>стационарной аппаратурой</a:t>
            </a:r>
            <a:r>
              <a:rPr lang="ru-RU" sz="2400" dirty="0">
                <a:solidFill>
                  <a:srgbClr val="FFFFFF"/>
                </a:solidFill>
              </a:rPr>
              <a:t>, размещаемой в близлежащих строениях (зданиях) с неконтролируемым пребыванием посторонних лиц;</a:t>
            </a:r>
          </a:p>
          <a:p>
            <a:pPr defTabSz="912813" hangingPunct="0">
              <a:spcBef>
                <a:spcPts val="600"/>
              </a:spcBef>
              <a:spcAft>
                <a:spcPts val="600"/>
              </a:spcAft>
            </a:pPr>
            <a:r>
              <a:rPr lang="ru-RU" sz="2400" dirty="0">
                <a:solidFill>
                  <a:srgbClr val="FFFF00"/>
                </a:solidFill>
              </a:rPr>
              <a:t>портативной возимой аппаратурой</a:t>
            </a:r>
            <a:r>
              <a:rPr lang="ru-RU" sz="2400" dirty="0">
                <a:solidFill>
                  <a:srgbClr val="FFFFFF"/>
                </a:solidFill>
              </a:rPr>
              <a:t>, размещаемой в транспортных средствах, осуществляющих движение вблизи ОИ или при их парковке рядом с этими ОИ;</a:t>
            </a:r>
          </a:p>
          <a:p>
            <a:pPr defTabSz="912813" hangingPunct="0">
              <a:spcBef>
                <a:spcPts val="600"/>
              </a:spcBef>
              <a:spcAft>
                <a:spcPts val="600"/>
              </a:spcAft>
            </a:pPr>
            <a:r>
              <a:rPr lang="ru-RU" sz="2400" dirty="0">
                <a:solidFill>
                  <a:srgbClr val="FFFF00"/>
                </a:solidFill>
              </a:rPr>
              <a:t>портативной носимой аппаратурой </a:t>
            </a:r>
            <a:r>
              <a:rPr lang="ru-RU" sz="2400" dirty="0">
                <a:solidFill>
                  <a:srgbClr val="FFFFFF"/>
                </a:solidFill>
              </a:rPr>
              <a:t>– физическими лицами при их неконтролируемом пребывании в непосредственной близости от ОИ;</a:t>
            </a:r>
          </a:p>
          <a:p>
            <a:pPr defTabSz="912813" hangingPunct="0">
              <a:spcBef>
                <a:spcPts val="600"/>
              </a:spcBef>
              <a:spcAft>
                <a:spcPts val="600"/>
              </a:spcAft>
            </a:pPr>
            <a:r>
              <a:rPr lang="ru-RU" sz="2400" dirty="0">
                <a:solidFill>
                  <a:srgbClr val="FFFF00"/>
                </a:solidFill>
              </a:rPr>
              <a:t>автономной автоматической аппаратурой</a:t>
            </a:r>
            <a:r>
              <a:rPr lang="ru-RU" sz="2400" dirty="0">
                <a:solidFill>
                  <a:srgbClr val="FFFFFF"/>
                </a:solidFill>
              </a:rPr>
              <a:t>, скрытно внедренной в ТСПИ (СВТ).</a:t>
            </a:r>
            <a:endParaRPr lang="ru-RU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2"/>
          <p:cNvSpPr txBox="1">
            <a:spLocks noChangeArrowheads="1"/>
          </p:cNvSpPr>
          <p:nvPr/>
        </p:nvSpPr>
        <p:spPr bwMode="auto">
          <a:xfrm>
            <a:off x="142875" y="285728"/>
            <a:ext cx="8715375" cy="6124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ru-RU" sz="2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За счет реализации технических каналов утечки информации возможно возникновение следующих угроз: </a:t>
            </a:r>
          </a:p>
          <a:p>
            <a:pPr defTabSz="912813"/>
            <a:endParaRPr lang="ru-RU" sz="28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pPr defTabSz="912813"/>
            <a:r>
              <a:rPr lang="ru-RU" sz="2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угроз утечки акустической (речевой) информации;</a:t>
            </a:r>
          </a:p>
          <a:p>
            <a:pPr defTabSz="912813"/>
            <a:endParaRPr lang="ru-RU" sz="28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pPr defTabSz="912813"/>
            <a:r>
              <a:rPr lang="ru-RU" sz="2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угроз утечки видовой информации;</a:t>
            </a:r>
          </a:p>
          <a:p>
            <a:pPr defTabSz="912813"/>
            <a:endParaRPr lang="ru-RU" sz="28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pPr defTabSz="912813"/>
            <a:r>
              <a:rPr lang="ru-RU" sz="2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угроз утечки информации, обрабатываемой АС (СВТ);</a:t>
            </a:r>
          </a:p>
          <a:p>
            <a:pPr defTabSz="912813"/>
            <a:endParaRPr lang="ru-RU" sz="28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pPr defTabSz="912813"/>
            <a:r>
              <a:rPr lang="ru-RU" sz="2800" b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угроз утечки информации, передаваемой по каналам связи.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2"/>
          <p:cNvSpPr>
            <a:spLocks noChangeArrowheads="1"/>
          </p:cNvSpPr>
          <p:nvPr/>
        </p:nvSpPr>
        <p:spPr bwMode="auto">
          <a:xfrm>
            <a:off x="214313" y="1392238"/>
            <a:ext cx="4064000" cy="758825"/>
          </a:xfrm>
          <a:prstGeom prst="rect">
            <a:avLst/>
          </a:prstGeom>
          <a:solidFill>
            <a:srgbClr val="66FFFF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912813"/>
            <a:endParaRPr lang="ru-RU" b="1">
              <a:cs typeface="Arial" pitchFamily="34" charset="0"/>
            </a:endParaRPr>
          </a:p>
          <a:p>
            <a:pPr algn="ctr" defTabSz="912813"/>
            <a:r>
              <a:rPr lang="ru-RU" b="1">
                <a:cs typeface="Arial" pitchFamily="34" charset="0"/>
              </a:rPr>
              <a:t>Естественные ТКУИ </a:t>
            </a:r>
          </a:p>
        </p:txBody>
      </p:sp>
      <p:sp>
        <p:nvSpPr>
          <p:cNvPr id="24579" name="Rectangle 13"/>
          <p:cNvSpPr>
            <a:spLocks noChangeArrowheads="1"/>
          </p:cNvSpPr>
          <p:nvPr/>
        </p:nvSpPr>
        <p:spPr bwMode="auto">
          <a:xfrm>
            <a:off x="4579938" y="1393825"/>
            <a:ext cx="4349750" cy="758825"/>
          </a:xfrm>
          <a:prstGeom prst="rect">
            <a:avLst/>
          </a:prstGeom>
          <a:solidFill>
            <a:srgbClr val="66FFFF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912813"/>
            <a:endParaRPr lang="ru-RU" b="1">
              <a:cs typeface="Arial" pitchFamily="34" charset="0"/>
            </a:endParaRPr>
          </a:p>
          <a:p>
            <a:pPr algn="ctr" defTabSz="912813"/>
            <a:r>
              <a:rPr lang="ru-RU" b="1">
                <a:cs typeface="Arial" pitchFamily="34" charset="0"/>
              </a:rPr>
              <a:t>Специально создаваемые ТКУИ</a:t>
            </a:r>
          </a:p>
        </p:txBody>
      </p:sp>
      <p:sp>
        <p:nvSpPr>
          <p:cNvPr id="24580" name="Rectangle 14"/>
          <p:cNvSpPr>
            <a:spLocks noChangeArrowheads="1"/>
          </p:cNvSpPr>
          <p:nvPr/>
        </p:nvSpPr>
        <p:spPr bwMode="auto">
          <a:xfrm>
            <a:off x="500063" y="2401888"/>
            <a:ext cx="3786187" cy="1949450"/>
          </a:xfrm>
          <a:prstGeom prst="rect">
            <a:avLst/>
          </a:prstGeom>
          <a:solidFill>
            <a:srgbClr val="66FFFF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912813"/>
            <a:endParaRPr lang="ru-RU" b="1">
              <a:cs typeface="Arial" pitchFamily="34" charset="0"/>
            </a:endParaRPr>
          </a:p>
        </p:txBody>
      </p:sp>
      <p:sp>
        <p:nvSpPr>
          <p:cNvPr id="24581" name="Rectangle 16"/>
          <p:cNvSpPr>
            <a:spLocks noChangeArrowheads="1"/>
          </p:cNvSpPr>
          <p:nvPr/>
        </p:nvSpPr>
        <p:spPr bwMode="auto">
          <a:xfrm>
            <a:off x="500063" y="4510088"/>
            <a:ext cx="3786187" cy="2062162"/>
          </a:xfrm>
          <a:prstGeom prst="rect">
            <a:avLst/>
          </a:prstGeom>
          <a:solidFill>
            <a:srgbClr val="66FFFF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defTabSz="912813"/>
            <a:endParaRPr lang="ru-RU">
              <a:cs typeface="Arial" pitchFamily="34" charset="0"/>
            </a:endParaRPr>
          </a:p>
        </p:txBody>
      </p:sp>
      <p:sp>
        <p:nvSpPr>
          <p:cNvPr id="24582" name="Rectangle 18"/>
          <p:cNvSpPr>
            <a:spLocks noChangeArrowheads="1"/>
          </p:cNvSpPr>
          <p:nvPr/>
        </p:nvSpPr>
        <p:spPr bwMode="auto">
          <a:xfrm>
            <a:off x="4572000" y="4500563"/>
            <a:ext cx="3881438" cy="2071687"/>
          </a:xfrm>
          <a:prstGeom prst="rect">
            <a:avLst/>
          </a:prstGeom>
          <a:solidFill>
            <a:srgbClr val="66FFFF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912813"/>
            <a:endParaRPr lang="ru-RU">
              <a:cs typeface="Arial" pitchFamily="34" charset="0"/>
            </a:endParaRPr>
          </a:p>
          <a:p>
            <a:pPr algn="ctr" defTabSz="912813"/>
            <a:endParaRPr lang="ru-RU" b="1">
              <a:cs typeface="Arial" pitchFamily="3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rot="5400000" flipH="1" flipV="1">
            <a:off x="-1466056" y="3821906"/>
            <a:ext cx="3359150" cy="1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rot="5400000" flipH="1" flipV="1">
            <a:off x="7108032" y="3829844"/>
            <a:ext cx="3359150" cy="158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stCxn id="24596" idx="2"/>
            <a:endCxn id="24578" idx="0"/>
          </p:cNvCxnSpPr>
          <p:nvPr/>
        </p:nvCxnSpPr>
        <p:spPr>
          <a:xfrm rot="5400000">
            <a:off x="3075782" y="46831"/>
            <a:ext cx="515938" cy="21748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stCxn id="24596" idx="2"/>
            <a:endCxn id="24579" idx="0"/>
          </p:cNvCxnSpPr>
          <p:nvPr/>
        </p:nvCxnSpPr>
        <p:spPr>
          <a:xfrm rot="16200000" flipH="1">
            <a:off x="5329238" y="-31750"/>
            <a:ext cx="517525" cy="233362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9"/>
          <p:cNvGrpSpPr>
            <a:grpSpLocks/>
          </p:cNvGrpSpPr>
          <p:nvPr/>
        </p:nvGrpSpPr>
        <p:grpSpPr bwMode="auto">
          <a:xfrm>
            <a:off x="4603750" y="2417763"/>
            <a:ext cx="3897313" cy="1933575"/>
            <a:chOff x="4603750" y="2417740"/>
            <a:chExt cx="3897313" cy="1933616"/>
          </a:xfrm>
        </p:grpSpPr>
        <p:sp>
          <p:nvSpPr>
            <p:cNvPr id="24598" name="Rectangle 17"/>
            <p:cNvSpPr>
              <a:spLocks noChangeArrowheads="1"/>
            </p:cNvSpPr>
            <p:nvPr/>
          </p:nvSpPr>
          <p:spPr bwMode="auto">
            <a:xfrm>
              <a:off x="4603750" y="2417740"/>
              <a:ext cx="3897313" cy="1933616"/>
            </a:xfrm>
            <a:prstGeom prst="rect">
              <a:avLst/>
            </a:prstGeom>
            <a:solidFill>
              <a:srgbClr val="66FF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defTabSz="912813"/>
              <a:endParaRPr lang="ru-RU" b="1">
                <a:cs typeface="Arial" pitchFamily="34" charset="0"/>
              </a:endParaRPr>
            </a:p>
          </p:txBody>
        </p:sp>
        <p:sp>
          <p:nvSpPr>
            <p:cNvPr id="24599" name="TextBox 18"/>
            <p:cNvSpPr txBox="1">
              <a:spLocks noChangeArrowheads="1"/>
            </p:cNvSpPr>
            <p:nvPr/>
          </p:nvSpPr>
          <p:spPr bwMode="auto">
            <a:xfrm>
              <a:off x="4714876" y="2851834"/>
              <a:ext cx="3714776" cy="1077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2813"/>
              <a:r>
                <a:rPr lang="ru-RU" sz="1600" b="1">
                  <a:cs typeface="Arial" pitchFamily="34" charset="0"/>
                </a:rPr>
                <a:t>Технические каналы утечки информации, создаваемые путем «высокочастотного облучения»  ТСПИ</a:t>
              </a:r>
              <a:endParaRPr lang="ru-RU">
                <a:cs typeface="Arial" pitchFamily="34" charset="0"/>
              </a:endParaRPr>
            </a:p>
          </p:txBody>
        </p:sp>
      </p:grpSp>
      <p:cxnSp>
        <p:nvCxnSpPr>
          <p:cNvPr id="14" name="Прямая соединительная линия 13"/>
          <p:cNvCxnSpPr/>
          <p:nvPr/>
        </p:nvCxnSpPr>
        <p:spPr>
          <a:xfrm>
            <a:off x="214313" y="3213100"/>
            <a:ext cx="285750" cy="1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214313" y="5499100"/>
            <a:ext cx="285750" cy="1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8501063" y="3365500"/>
            <a:ext cx="285750" cy="1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501063" y="5499100"/>
            <a:ext cx="285750" cy="15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Группа 17"/>
          <p:cNvGrpSpPr>
            <a:grpSpLocks/>
          </p:cNvGrpSpPr>
          <p:nvPr/>
        </p:nvGrpSpPr>
        <p:grpSpPr bwMode="auto">
          <a:xfrm>
            <a:off x="1071563" y="142875"/>
            <a:ext cx="6700837" cy="733425"/>
            <a:chOff x="1071538" y="142852"/>
            <a:chExt cx="6700837" cy="733425"/>
          </a:xfrm>
        </p:grpSpPr>
        <p:sp>
          <p:nvSpPr>
            <p:cNvPr id="24596" name="Rectangle 11"/>
            <p:cNvSpPr>
              <a:spLocks noChangeArrowheads="1"/>
            </p:cNvSpPr>
            <p:nvPr/>
          </p:nvSpPr>
          <p:spPr bwMode="auto">
            <a:xfrm>
              <a:off x="1071538" y="142852"/>
              <a:ext cx="6700837" cy="733425"/>
            </a:xfrm>
            <a:prstGeom prst="rect">
              <a:avLst/>
            </a:prstGeom>
            <a:solidFill>
              <a:srgbClr val="66FF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defTabSz="912813">
                <a:spcBef>
                  <a:spcPts val="600"/>
                </a:spcBef>
              </a:pPr>
              <a:endParaRPr lang="ru-RU" b="1">
                <a:cs typeface="Arial" pitchFamily="34" charset="0"/>
              </a:endParaRPr>
            </a:p>
          </p:txBody>
        </p:sp>
        <p:sp>
          <p:nvSpPr>
            <p:cNvPr id="24597" name="TextBox 19"/>
            <p:cNvSpPr txBox="1">
              <a:spLocks noChangeArrowheads="1"/>
            </p:cNvSpPr>
            <p:nvPr/>
          </p:nvSpPr>
          <p:spPr bwMode="auto">
            <a:xfrm>
              <a:off x="1242122" y="174896"/>
              <a:ext cx="6357982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2813"/>
              <a:r>
                <a:rPr lang="ru-RU" b="1" dirty="0">
                  <a:cs typeface="Arial" pitchFamily="34" charset="0"/>
                </a:rPr>
                <a:t>Технические каналы утечки информации (ТКУИ), обрабатываемой техническими средствами (ТСПИ)</a:t>
              </a:r>
              <a:endParaRPr lang="ru-RU" dirty="0"/>
            </a:p>
          </p:txBody>
        </p:sp>
      </p:grpSp>
      <p:sp>
        <p:nvSpPr>
          <p:cNvPr id="24593" name="TextBox 20"/>
          <p:cNvSpPr txBox="1">
            <a:spLocks noChangeArrowheads="1"/>
          </p:cNvSpPr>
          <p:nvPr/>
        </p:nvSpPr>
        <p:spPr bwMode="auto">
          <a:xfrm>
            <a:off x="571500" y="2573338"/>
            <a:ext cx="3643313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 b="1">
                <a:cs typeface="Arial" pitchFamily="34" charset="0"/>
              </a:rPr>
              <a:t>Технические каналы утечки информации, возникающие </a:t>
            </a:r>
          </a:p>
          <a:p>
            <a:pPr algn="ctr" defTabSz="912813"/>
            <a:r>
              <a:rPr lang="ru-RU" sz="1600" b="1">
                <a:cs typeface="Arial" pitchFamily="34" charset="0"/>
              </a:rPr>
              <a:t>за счет побочных  (паразитных) электромагнитных излучений (электромагнитные каналы утечки информации)</a:t>
            </a:r>
            <a:endParaRPr lang="ru-RU" sz="1600"/>
          </a:p>
        </p:txBody>
      </p:sp>
      <p:sp>
        <p:nvSpPr>
          <p:cNvPr id="24594" name="TextBox 21"/>
          <p:cNvSpPr txBox="1">
            <a:spLocks noChangeArrowheads="1"/>
          </p:cNvSpPr>
          <p:nvPr/>
        </p:nvSpPr>
        <p:spPr bwMode="auto">
          <a:xfrm>
            <a:off x="642938" y="4684713"/>
            <a:ext cx="3500437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 b="1">
                <a:cs typeface="Arial" pitchFamily="34" charset="0"/>
              </a:rPr>
              <a:t>Технические каналы утечки информации, возникающие за счет наводок  побочных (паразитных)  электромагнитных излучений (электрические каналы утечки информации)</a:t>
            </a:r>
            <a:endParaRPr lang="ru-RU"/>
          </a:p>
        </p:txBody>
      </p:sp>
      <p:sp>
        <p:nvSpPr>
          <p:cNvPr id="24595" name="TextBox 22"/>
          <p:cNvSpPr txBox="1">
            <a:spLocks noChangeArrowheads="1"/>
          </p:cNvSpPr>
          <p:nvPr/>
        </p:nvSpPr>
        <p:spPr bwMode="auto">
          <a:xfrm>
            <a:off x="4643438" y="4716463"/>
            <a:ext cx="371475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 b="1">
                <a:cs typeface="Arial" pitchFamily="34" charset="0"/>
              </a:rPr>
              <a:t>Технические каналы утечки информации, создаваемые </a:t>
            </a:r>
          </a:p>
          <a:p>
            <a:pPr algn="ctr" defTabSz="912813"/>
            <a:r>
              <a:rPr lang="ru-RU" sz="1600" b="1">
                <a:cs typeface="Arial" pitchFamily="34" charset="0"/>
              </a:rPr>
              <a:t>путем внедрения в ТСПИ электронных  устройств перехвата информации </a:t>
            </a:r>
          </a:p>
          <a:p>
            <a:pPr algn="ctr" defTabSz="912813"/>
            <a:r>
              <a:rPr lang="ru-RU" sz="1600" b="1">
                <a:cs typeface="Arial" pitchFamily="34" charset="0"/>
              </a:rPr>
              <a:t>(закладных устройств)</a:t>
            </a:r>
            <a:endParaRPr lang="ru-RU"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36912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2. Электромагнитные и электрические каналы утечки информации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9" descr="рис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3" y="285750"/>
            <a:ext cx="8064500" cy="5557838"/>
          </a:xfrm>
          <a:prstGeom prst="rect">
            <a:avLst/>
          </a:prstGeom>
          <a:solidFill>
            <a:srgbClr val="00FFFF"/>
          </a:solidFill>
          <a:ln w="38100">
            <a:noFill/>
            <a:miter lim="800000"/>
            <a:headEnd/>
            <a:tailEnd/>
          </a:ln>
        </p:spPr>
      </p:pic>
      <p:sp>
        <p:nvSpPr>
          <p:cNvPr id="16387" name="AutoShape 21"/>
          <p:cNvSpPr>
            <a:spLocks noChangeArrowheads="1"/>
          </p:cNvSpPr>
          <p:nvPr/>
        </p:nvSpPr>
        <p:spPr bwMode="auto">
          <a:xfrm rot="10289871">
            <a:off x="6516688" y="2624138"/>
            <a:ext cx="719137" cy="503237"/>
          </a:xfrm>
          <a:prstGeom prst="lightningBol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/>
            <a:endParaRPr lang="ru-RU"/>
          </a:p>
        </p:txBody>
      </p:sp>
      <p:sp>
        <p:nvSpPr>
          <p:cNvPr id="16388" name="AutoShape 22"/>
          <p:cNvSpPr>
            <a:spLocks noChangeArrowheads="1"/>
          </p:cNvSpPr>
          <p:nvPr/>
        </p:nvSpPr>
        <p:spPr bwMode="auto">
          <a:xfrm rot="6568916">
            <a:off x="2195513" y="2768600"/>
            <a:ext cx="719138" cy="503237"/>
          </a:xfrm>
          <a:prstGeom prst="lightningBol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/>
            <a:endParaRPr lang="ru-RU"/>
          </a:p>
        </p:txBody>
      </p:sp>
      <p:sp>
        <p:nvSpPr>
          <p:cNvPr id="16389" name="AutoShape 23"/>
          <p:cNvSpPr>
            <a:spLocks noChangeArrowheads="1"/>
          </p:cNvSpPr>
          <p:nvPr/>
        </p:nvSpPr>
        <p:spPr bwMode="auto">
          <a:xfrm rot="4397440">
            <a:off x="2952750" y="3956050"/>
            <a:ext cx="719138" cy="503238"/>
          </a:xfrm>
          <a:prstGeom prst="lightningBol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/>
            <a:endParaRPr lang="ru-RU"/>
          </a:p>
        </p:txBody>
      </p:sp>
      <p:sp>
        <p:nvSpPr>
          <p:cNvPr id="16390" name="AutoShape 25"/>
          <p:cNvSpPr>
            <a:spLocks noChangeArrowheads="1"/>
          </p:cNvSpPr>
          <p:nvPr/>
        </p:nvSpPr>
        <p:spPr bwMode="auto">
          <a:xfrm>
            <a:off x="695325" y="3771900"/>
            <a:ext cx="2305050" cy="919163"/>
          </a:xfrm>
          <a:prstGeom prst="wedgeRoundRectCallout">
            <a:avLst>
              <a:gd name="adj1" fmla="val 18245"/>
              <a:gd name="adj2" fmla="val 49648"/>
              <a:gd name="adj3" fmla="val 16667"/>
            </a:avLst>
          </a:prstGeom>
          <a:solidFill>
            <a:srgbClr val="A7E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Times New Roman" pitchFamily="18" charset="0"/>
              </a:rPr>
              <a:t>Перехват побочных электромагнитных излучений ТСПИ</a:t>
            </a:r>
          </a:p>
        </p:txBody>
      </p:sp>
      <p:sp>
        <p:nvSpPr>
          <p:cNvPr id="34824" name="Text Box 27"/>
          <p:cNvSpPr txBox="1">
            <a:spLocks noChangeArrowheads="1"/>
          </p:cNvSpPr>
          <p:nvPr/>
        </p:nvSpPr>
        <p:spPr bwMode="auto">
          <a:xfrm>
            <a:off x="0" y="6000750"/>
            <a:ext cx="9144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spcBef>
                <a:spcPct val="50000"/>
              </a:spcBef>
              <a:defRPr/>
            </a:pPr>
            <a:r>
              <a:rPr lang="ru-RU" sz="2000" b="1" dirty="0">
                <a:latin typeface="+mn-lt"/>
              </a:rPr>
              <a:t>Перехват побочных (паразитных) электромагнитных излучений (ПЭМИ) ТСПИ</a:t>
            </a:r>
          </a:p>
        </p:txBody>
      </p:sp>
      <p:grpSp>
        <p:nvGrpSpPr>
          <p:cNvPr id="2" name="Группа 8"/>
          <p:cNvGrpSpPr>
            <a:grpSpLocks/>
          </p:cNvGrpSpPr>
          <p:nvPr/>
        </p:nvGrpSpPr>
        <p:grpSpPr bwMode="auto">
          <a:xfrm>
            <a:off x="4929188" y="284163"/>
            <a:ext cx="2143125" cy="5645150"/>
            <a:chOff x="5356225" y="373104"/>
            <a:chExt cx="2143139" cy="5645150"/>
          </a:xfrm>
        </p:grpSpPr>
        <p:cxnSp>
          <p:nvCxnSpPr>
            <p:cNvPr id="10" name="Прямая соединительная линия 9"/>
            <p:cNvCxnSpPr/>
            <p:nvPr/>
          </p:nvCxnSpPr>
          <p:spPr>
            <a:xfrm rot="5400000">
              <a:off x="2534444" y="3194885"/>
              <a:ext cx="5645150" cy="1587"/>
            </a:xfrm>
            <a:prstGeom prst="line">
              <a:avLst/>
            </a:prstGeom>
            <a:ln w="762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95" name="TextBox 10"/>
            <p:cNvSpPr txBox="1">
              <a:spLocks noChangeArrowheads="1"/>
            </p:cNvSpPr>
            <p:nvPr/>
          </p:nvSpPr>
          <p:spPr bwMode="auto">
            <a:xfrm>
              <a:off x="5500713" y="503245"/>
              <a:ext cx="1998651" cy="83099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2813"/>
              <a:r>
                <a:rPr lang="ru-RU" sz="1600" b="1"/>
                <a:t>Граница контролируемой </a:t>
              </a:r>
            </a:p>
            <a:p>
              <a:pPr defTabSz="912813"/>
              <a:r>
                <a:rPr lang="ru-RU" sz="1600" b="1"/>
                <a:t>зоны</a:t>
              </a:r>
            </a:p>
          </p:txBody>
        </p:sp>
      </p:grpSp>
      <p:sp>
        <p:nvSpPr>
          <p:cNvPr id="16393" name="AutoShape 20"/>
          <p:cNvSpPr>
            <a:spLocks noChangeArrowheads="1"/>
          </p:cNvSpPr>
          <p:nvPr/>
        </p:nvSpPr>
        <p:spPr bwMode="auto">
          <a:xfrm>
            <a:off x="3357563" y="1271588"/>
            <a:ext cx="2305050" cy="919162"/>
          </a:xfrm>
          <a:prstGeom prst="wedgeRoundRectCallout">
            <a:avLst>
              <a:gd name="adj1" fmla="val 91398"/>
              <a:gd name="adj2" fmla="val 102102"/>
              <a:gd name="adj3" fmla="val 16667"/>
            </a:avLst>
          </a:prstGeom>
          <a:solidFill>
            <a:srgbClr val="A7E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latin typeface="Times New Roman" pitchFamily="18" charset="0"/>
              </a:rPr>
              <a:t>Побочные электромагнитные излучения ТСПИ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1"/>
          <p:cNvSpPr txBox="1">
            <a:spLocks noChangeArrowheads="1"/>
          </p:cNvSpPr>
          <p:nvPr/>
        </p:nvSpPr>
        <p:spPr bwMode="auto">
          <a:xfrm>
            <a:off x="285750" y="5354638"/>
            <a:ext cx="85725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2400" dirty="0"/>
              <a:t>Рис. Зависимость разборчивости текста от отношения сигнал/шум по напряжению </a:t>
            </a:r>
            <a:r>
              <a:rPr lang="en-US" sz="2400" i="1" dirty="0"/>
              <a:t>q</a:t>
            </a:r>
            <a:r>
              <a:rPr lang="ru-RU" sz="2400" dirty="0"/>
              <a:t>, дБ</a:t>
            </a:r>
          </a:p>
        </p:txBody>
      </p:sp>
      <p:pic>
        <p:nvPicPr>
          <p:cNvPr id="47107" name="Рисунок 2" descr="Зависимость разборчивости текста от q_итог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6525" y="285750"/>
            <a:ext cx="633095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0350" y="1978025"/>
            <a:ext cx="8534400" cy="286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3600" b="1" dirty="0">
                <a:solidFill>
                  <a:schemeClr val="bg1"/>
                </a:solidFill>
                <a:latin typeface="+mn-lt"/>
              </a:rPr>
              <a:t>Лекция  № 07-1</a:t>
            </a:r>
          </a:p>
          <a:p>
            <a:pPr algn="ctr">
              <a:defRPr/>
            </a:pPr>
            <a:endParaRPr lang="ru-RU" sz="3600" b="1" dirty="0">
              <a:solidFill>
                <a:schemeClr val="bg1"/>
              </a:solidFill>
              <a:latin typeface="+mn-lt"/>
            </a:endParaRPr>
          </a:p>
          <a:p>
            <a:pPr algn="ctr">
              <a:defRPr/>
            </a:pPr>
            <a:r>
              <a:rPr lang="ru-RU" sz="3600" b="1" dirty="0">
                <a:solidFill>
                  <a:schemeClr val="bg1"/>
                </a:solidFill>
              </a:rPr>
              <a:t>Классификация технических каналов утечки информации, обрабатываемой СВТ. </a:t>
            </a:r>
            <a:endParaRPr lang="ru-RU" sz="36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1"/>
          <p:cNvGrpSpPr/>
          <p:nvPr/>
        </p:nvGrpSpPr>
        <p:grpSpPr>
          <a:xfrm>
            <a:off x="2116145" y="838224"/>
            <a:ext cx="7027887" cy="5948362"/>
            <a:chOff x="1071538" y="160338"/>
            <a:chExt cx="7027887" cy="5948362"/>
          </a:xfrm>
        </p:grpSpPr>
        <p:pic>
          <p:nvPicPr>
            <p:cNvPr id="48130" name="Picture 4" descr="ТКУИ_зона R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1538" y="500063"/>
              <a:ext cx="6856413" cy="5608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33" name="TextBox 5"/>
            <p:cNvSpPr txBox="1">
              <a:spLocks noChangeArrowheads="1"/>
            </p:cNvSpPr>
            <p:nvPr/>
          </p:nvSpPr>
          <p:spPr bwMode="auto">
            <a:xfrm>
              <a:off x="4152900" y="2947988"/>
              <a:ext cx="1276350" cy="338137"/>
            </a:xfrm>
            <a:prstGeom prst="rect">
              <a:avLst/>
            </a:prstGeom>
            <a:solidFill>
              <a:srgbClr val="E2E2F6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2813"/>
              <a:r>
                <a:rPr lang="ru-RU" sz="1600" b="1"/>
                <a:t>ТСР ПЭМИ</a:t>
              </a: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071563" y="214313"/>
              <a:ext cx="6858000" cy="285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grpSp>
          <p:nvGrpSpPr>
            <p:cNvPr id="3" name="Группа 10"/>
            <p:cNvGrpSpPr>
              <a:grpSpLocks/>
            </p:cNvGrpSpPr>
            <p:nvPr/>
          </p:nvGrpSpPr>
          <p:grpSpPr bwMode="auto">
            <a:xfrm>
              <a:off x="5356225" y="160338"/>
              <a:ext cx="2743200" cy="5913437"/>
              <a:chOff x="5356225" y="160338"/>
              <a:chExt cx="2743200" cy="5913437"/>
            </a:xfrm>
          </p:grpSpPr>
          <p:cxnSp>
            <p:nvCxnSpPr>
              <p:cNvPr id="5" name="Прямая соединительная линия 4"/>
              <p:cNvCxnSpPr/>
              <p:nvPr/>
            </p:nvCxnSpPr>
            <p:spPr>
              <a:xfrm rot="5400000">
                <a:off x="2534444" y="3250406"/>
                <a:ext cx="5645150" cy="1588"/>
              </a:xfrm>
              <a:prstGeom prst="line">
                <a:avLst/>
              </a:prstGeom>
              <a:ln w="762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139" name="TextBox 10"/>
              <p:cNvSpPr txBox="1">
                <a:spLocks noChangeArrowheads="1"/>
              </p:cNvSpPr>
              <p:nvPr/>
            </p:nvSpPr>
            <p:spPr bwMode="auto">
              <a:xfrm>
                <a:off x="5456238" y="160338"/>
                <a:ext cx="2643187" cy="5857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912813"/>
                <a:r>
                  <a:rPr lang="ru-RU" sz="1600" b="1"/>
                  <a:t>Граница контролируемой зоны</a:t>
                </a:r>
              </a:p>
            </p:txBody>
          </p:sp>
        </p:grpSp>
        <p:sp>
          <p:nvSpPr>
            <p:cNvPr id="48135" name="TextBox 8"/>
            <p:cNvSpPr txBox="1">
              <a:spLocks noChangeArrowheads="1"/>
            </p:cNvSpPr>
            <p:nvPr/>
          </p:nvSpPr>
          <p:spPr bwMode="auto">
            <a:xfrm>
              <a:off x="4714875" y="1143000"/>
              <a:ext cx="1928813" cy="338138"/>
            </a:xfrm>
            <a:prstGeom prst="rect">
              <a:avLst/>
            </a:prstGeom>
            <a:solidFill>
              <a:srgbClr val="E2E2F6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2813"/>
              <a:r>
                <a:rPr lang="ru-RU" sz="1600" b="1" dirty="0"/>
                <a:t>Опасная зона </a:t>
              </a:r>
              <a:r>
                <a:rPr lang="en-US" sz="1600" b="1" dirty="0"/>
                <a:t>R2</a:t>
              </a:r>
              <a:endParaRPr lang="ru-RU" sz="1600" b="1" dirty="0"/>
            </a:p>
          </p:txBody>
        </p:sp>
        <p:sp>
          <p:nvSpPr>
            <p:cNvPr id="48132" name="TextBox 6"/>
            <p:cNvSpPr txBox="1">
              <a:spLocks noChangeArrowheads="1"/>
            </p:cNvSpPr>
            <p:nvPr/>
          </p:nvSpPr>
          <p:spPr bwMode="auto">
            <a:xfrm>
              <a:off x="5126038" y="4754563"/>
              <a:ext cx="1285875" cy="338137"/>
            </a:xfrm>
            <a:prstGeom prst="rect">
              <a:avLst/>
            </a:prstGeom>
            <a:solidFill>
              <a:srgbClr val="E2E2F6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2813"/>
              <a:r>
                <a:rPr lang="ru-RU" sz="1600" b="1" dirty="0"/>
                <a:t>ТСР ПЭМИ</a:t>
              </a:r>
            </a:p>
          </p:txBody>
        </p:sp>
        <p:sp>
          <p:nvSpPr>
            <p:cNvPr id="48134" name="TextBox 7"/>
            <p:cNvSpPr txBox="1">
              <a:spLocks noChangeArrowheads="1"/>
            </p:cNvSpPr>
            <p:nvPr/>
          </p:nvSpPr>
          <p:spPr bwMode="auto">
            <a:xfrm>
              <a:off x="5081588" y="2286000"/>
              <a:ext cx="1276350" cy="338138"/>
            </a:xfrm>
            <a:prstGeom prst="rect">
              <a:avLst/>
            </a:prstGeom>
            <a:solidFill>
              <a:srgbClr val="E2E2F6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2813"/>
              <a:r>
                <a:rPr lang="ru-RU" sz="1600" b="1" dirty="0"/>
                <a:t>ПЭМИ СВТ</a:t>
              </a:r>
            </a:p>
          </p:txBody>
        </p:sp>
      </p:grp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36513" y="-24"/>
            <a:ext cx="567849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2813" eaLnBrk="0" hangingPunct="0">
              <a:defRPr/>
            </a:pPr>
            <a:r>
              <a:rPr lang="ru-RU" sz="2000" dirty="0">
                <a:solidFill>
                  <a:srgbClr val="FF0000"/>
                </a:solidFill>
                <a:latin typeface="+mn-lt"/>
              </a:rPr>
              <a:t>Опасная зона 2 (</a:t>
            </a:r>
            <a:r>
              <a:rPr lang="en-US" sz="2000" i="1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R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2</a:t>
            </a:r>
            <a:r>
              <a:rPr lang="ru-RU" sz="2000" dirty="0">
                <a:solidFill>
                  <a:srgbClr val="FF0000"/>
                </a:solidFill>
                <a:latin typeface="+mn-lt"/>
              </a:rPr>
              <a:t>) </a:t>
            </a:r>
            <a:r>
              <a:rPr lang="ru-RU" sz="2000" dirty="0">
                <a:latin typeface="+mn-lt"/>
              </a:rPr>
              <a:t>–  </a:t>
            </a:r>
          </a:p>
          <a:p>
            <a:pPr defTabSz="912813" eaLnBrk="0" hangingPunct="0">
              <a:defRPr/>
            </a:pPr>
            <a:r>
              <a:rPr lang="ru-RU" sz="2000" dirty="0">
                <a:latin typeface="+mn-lt"/>
              </a:rPr>
              <a:t>пространство вокруг СВТ,  в пределах которого </a:t>
            </a:r>
            <a:r>
              <a:rPr lang="ru-RU" sz="2000" dirty="0"/>
              <a:t>напряженность электрической и магнитной составляющей электромагнитного поля информативного сигнала  превышает допустимое (нормированное) значение </a:t>
            </a:r>
            <a:endParaRPr lang="ru-RU" sz="2000" b="1" dirty="0">
              <a:latin typeface="+mn-lt"/>
              <a:cs typeface="Times New Roman" pitchFamily="18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71438" y="4792674"/>
            <a:ext cx="2500298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bIns="0" anchor="ctr">
            <a:spAutoFit/>
          </a:bodyPr>
          <a:lstStyle/>
          <a:p>
            <a:pPr algn="ctr" defTabSz="912813"/>
            <a:r>
              <a:rPr lang="ru-RU" b="1" dirty="0">
                <a:solidFill>
                  <a:srgbClr val="0000CC"/>
                </a:solidFill>
              </a:rPr>
              <a:t>Перехват побочных (паразитных) электромагнитных излучений СВТ средствами разведки ПЭМИН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2844" y="2285992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>
                <a:latin typeface="Times New Roman" pitchFamily="18" charset="0"/>
                <a:cs typeface="Times New Roman" pitchFamily="18" charset="0"/>
              </a:rPr>
              <a:t>Е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ru-RU" b="1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b="1" i="1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Е</a:t>
            </a:r>
            <a:r>
              <a:rPr lang="ru-RU" sz="1200" b="1" i="1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п</a:t>
            </a:r>
            <a:r>
              <a:rPr lang="ru-RU" sz="1200" b="1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; </a:t>
            </a:r>
            <a:r>
              <a:rPr lang="ru-RU" b="1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</a:t>
            </a:r>
            <a:r>
              <a:rPr lang="ru-RU" b="1" i="1" dirty="0">
                <a:latin typeface="Times New Roman" pitchFamily="18" charset="0"/>
                <a:cs typeface="Times New Roman" pitchFamily="18" charset="0"/>
              </a:rPr>
              <a:t>Н </a:t>
            </a:r>
            <a:r>
              <a:rPr lang="en-US" b="1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&gt;</a:t>
            </a:r>
            <a:r>
              <a:rPr lang="ru-RU" b="1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</a:t>
            </a:r>
            <a:r>
              <a:rPr lang="ru-RU" b="1" i="1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Н</a:t>
            </a:r>
            <a:r>
              <a:rPr lang="ru-RU" sz="1200" b="1" i="1" dirty="0" err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п</a:t>
            </a:r>
            <a:r>
              <a:rPr lang="ru-RU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;</a:t>
            </a:r>
            <a:endParaRPr lang="ru-RU" i="1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0113" name="Object 1"/>
          <p:cNvGraphicFramePr>
            <a:graphicFrameLocks noChangeAspect="1"/>
          </p:cNvGraphicFramePr>
          <p:nvPr/>
        </p:nvGraphicFramePr>
        <p:xfrm>
          <a:off x="71406" y="3752956"/>
          <a:ext cx="3071803" cy="533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Формула" r:id="rId4" imgW="1269449" imgH="241195" progId="Equation.3">
                  <p:embed/>
                </p:oleObj>
              </mc:Choice>
              <mc:Fallback>
                <p:oleObj name="Формула" r:id="rId4" imgW="1269449" imgH="241195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06" y="3752956"/>
                        <a:ext cx="3071803" cy="5332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Line 37"/>
          <p:cNvSpPr>
            <a:spLocks noChangeShapeType="1"/>
          </p:cNvSpPr>
          <p:nvPr/>
        </p:nvSpPr>
        <p:spPr bwMode="auto">
          <a:xfrm>
            <a:off x="4427538" y="1773238"/>
            <a:ext cx="0" cy="4248150"/>
          </a:xfrm>
          <a:prstGeom prst="line">
            <a:avLst/>
          </a:prstGeom>
          <a:noFill/>
          <a:ln w="127000" cmpd="tri">
            <a:solidFill>
              <a:srgbClr val="FFFF37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0179" name="Text Box 22"/>
          <p:cNvSpPr txBox="1">
            <a:spLocks noChangeArrowheads="1"/>
          </p:cNvSpPr>
          <p:nvPr/>
        </p:nvSpPr>
        <p:spPr bwMode="auto">
          <a:xfrm>
            <a:off x="6516688" y="4724400"/>
            <a:ext cx="14398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spcBef>
                <a:spcPct val="50000"/>
              </a:spcBef>
            </a:pPr>
            <a:r>
              <a:rPr lang="ru-RU" b="1">
                <a:solidFill>
                  <a:srgbClr val="FF3300"/>
                </a:solidFill>
              </a:rPr>
              <a:t>Зона  </a:t>
            </a:r>
            <a:r>
              <a:rPr lang="en-US" b="1" i="1">
                <a:solidFill>
                  <a:srgbClr val="FF3300"/>
                </a:solidFill>
              </a:rPr>
              <a:t>R</a:t>
            </a:r>
            <a:r>
              <a:rPr lang="en-US" b="1">
                <a:solidFill>
                  <a:srgbClr val="FF3300"/>
                </a:solidFill>
              </a:rPr>
              <a:t>2</a:t>
            </a:r>
            <a:endParaRPr lang="ru-RU" b="1">
              <a:solidFill>
                <a:srgbClr val="FF3300"/>
              </a:solidFill>
            </a:endParaRPr>
          </a:p>
        </p:txBody>
      </p:sp>
      <p:sp>
        <p:nvSpPr>
          <p:cNvPr id="50180" name="AutoShape 7"/>
          <p:cNvSpPr>
            <a:spLocks noChangeArrowheads="1"/>
          </p:cNvSpPr>
          <p:nvPr/>
        </p:nvSpPr>
        <p:spPr bwMode="auto">
          <a:xfrm flipH="1">
            <a:off x="423863" y="3314700"/>
            <a:ext cx="1800225" cy="863600"/>
          </a:xfrm>
          <a:prstGeom prst="flowChartDelay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2813" eaLnBrk="0" hangingPunct="0"/>
            <a:r>
              <a:rPr lang="ru-RU" dirty="0"/>
              <a:t>Источник</a:t>
            </a:r>
          </a:p>
          <a:p>
            <a:pPr algn="ctr" defTabSz="912813" eaLnBrk="0" hangingPunct="0"/>
            <a:r>
              <a:rPr lang="ru-RU" dirty="0"/>
              <a:t>сигнала</a:t>
            </a:r>
          </a:p>
        </p:txBody>
      </p:sp>
      <p:sp>
        <p:nvSpPr>
          <p:cNvPr id="50181" name="AutoShape 8"/>
          <p:cNvSpPr>
            <a:spLocks noChangeArrowheads="1"/>
          </p:cNvSpPr>
          <p:nvPr/>
        </p:nvSpPr>
        <p:spPr bwMode="auto">
          <a:xfrm>
            <a:off x="6659563" y="3314700"/>
            <a:ext cx="1800225" cy="863600"/>
          </a:xfrm>
          <a:prstGeom prst="flowChartDelay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2813" eaLnBrk="0" hangingPunct="0"/>
            <a:r>
              <a:rPr lang="ru-RU"/>
              <a:t>ТСР ПЭМИН</a:t>
            </a:r>
          </a:p>
        </p:txBody>
      </p:sp>
      <p:sp>
        <p:nvSpPr>
          <p:cNvPr id="50182" name="Text Box 15"/>
          <p:cNvSpPr txBox="1">
            <a:spLocks noChangeArrowheads="1"/>
          </p:cNvSpPr>
          <p:nvPr/>
        </p:nvSpPr>
        <p:spPr bwMode="auto">
          <a:xfrm>
            <a:off x="1619250" y="2276475"/>
            <a:ext cx="7969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2813"/>
            <a:r>
              <a:rPr lang="ru-RU" sz="1600" b="1">
                <a:solidFill>
                  <a:srgbClr val="FFFF00"/>
                </a:solidFill>
              </a:rPr>
              <a:t>ПЭМИ</a:t>
            </a:r>
          </a:p>
        </p:txBody>
      </p:sp>
      <p:sp>
        <p:nvSpPr>
          <p:cNvPr id="50183" name="Line 16"/>
          <p:cNvSpPr>
            <a:spLocks noChangeShapeType="1"/>
          </p:cNvSpPr>
          <p:nvPr/>
        </p:nvSpPr>
        <p:spPr bwMode="auto">
          <a:xfrm>
            <a:off x="2241550" y="2717800"/>
            <a:ext cx="609600" cy="99060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0184" name="Text Box 25"/>
          <p:cNvSpPr txBox="1">
            <a:spLocks noChangeArrowheads="1"/>
          </p:cNvSpPr>
          <p:nvPr/>
        </p:nvSpPr>
        <p:spPr bwMode="auto">
          <a:xfrm>
            <a:off x="2051050" y="5584825"/>
            <a:ext cx="2122488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912813">
              <a:spcBef>
                <a:spcPct val="50000"/>
              </a:spcBef>
            </a:pPr>
            <a:r>
              <a:rPr lang="ru-RU" b="1">
                <a:solidFill>
                  <a:schemeClr val="bg1"/>
                </a:solidFill>
              </a:rPr>
              <a:t>Граница контролируемой зоны</a:t>
            </a:r>
          </a:p>
        </p:txBody>
      </p:sp>
      <p:sp>
        <p:nvSpPr>
          <p:cNvPr id="50185" name="Line 26"/>
          <p:cNvSpPr>
            <a:spLocks noChangeShapeType="1"/>
          </p:cNvSpPr>
          <p:nvPr/>
        </p:nvSpPr>
        <p:spPr bwMode="auto">
          <a:xfrm>
            <a:off x="7885113" y="5013325"/>
            <a:ext cx="504825" cy="287338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 useBgFill="1">
        <p:nvSpPr>
          <p:cNvPr id="50186" name="Rectangle 28"/>
          <p:cNvSpPr>
            <a:spLocks noChangeArrowheads="1"/>
          </p:cNvSpPr>
          <p:nvPr/>
        </p:nvSpPr>
        <p:spPr bwMode="auto">
          <a:xfrm>
            <a:off x="368300" y="404813"/>
            <a:ext cx="8534400" cy="50323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2813"/>
            <a:r>
              <a:rPr lang="ru-RU" sz="2400" b="1">
                <a:solidFill>
                  <a:srgbClr val="FFFF00"/>
                </a:solidFill>
              </a:rPr>
              <a:t>Схема электромагнитного канала утечки информации</a:t>
            </a:r>
            <a:endParaRPr lang="ru-RU" sz="2400">
              <a:solidFill>
                <a:srgbClr val="FFFF00"/>
              </a:solidFill>
            </a:endParaRPr>
          </a:p>
        </p:txBody>
      </p:sp>
      <p:sp>
        <p:nvSpPr>
          <p:cNvPr id="50187" name="AutoShape 29"/>
          <p:cNvSpPr>
            <a:spLocks noChangeArrowheads="1"/>
          </p:cNvSpPr>
          <p:nvPr/>
        </p:nvSpPr>
        <p:spPr bwMode="auto">
          <a:xfrm>
            <a:off x="2987675" y="3086100"/>
            <a:ext cx="2743200" cy="1317625"/>
          </a:xfrm>
          <a:prstGeom prst="doubleWave">
            <a:avLst>
              <a:gd name="adj1" fmla="val 10319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2813" eaLnBrk="0" hangingPunct="0"/>
            <a:r>
              <a:rPr lang="ru-RU" sz="1600"/>
              <a:t>Воздушная  </a:t>
            </a:r>
          </a:p>
          <a:p>
            <a:pPr algn="ctr" defTabSz="912813" eaLnBrk="0" hangingPunct="0"/>
            <a:endParaRPr lang="ru-RU" sz="1600"/>
          </a:p>
          <a:p>
            <a:pPr algn="ctr" defTabSz="912813" eaLnBrk="0" hangingPunct="0"/>
            <a:r>
              <a:rPr lang="ru-RU" sz="1600"/>
              <a:t>среда</a:t>
            </a:r>
          </a:p>
        </p:txBody>
      </p:sp>
      <p:sp>
        <p:nvSpPr>
          <p:cNvPr id="50188" name="Line 30"/>
          <p:cNvSpPr>
            <a:spLocks noChangeShapeType="1"/>
          </p:cNvSpPr>
          <p:nvPr/>
        </p:nvSpPr>
        <p:spPr bwMode="auto">
          <a:xfrm>
            <a:off x="2195513" y="3778250"/>
            <a:ext cx="4464050" cy="0"/>
          </a:xfrm>
          <a:prstGeom prst="line">
            <a:avLst/>
          </a:prstGeom>
          <a:noFill/>
          <a:ln w="76200">
            <a:solidFill>
              <a:srgbClr val="FF33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5292725" y="2060575"/>
            <a:ext cx="1873250" cy="1296988"/>
            <a:chOff x="3696" y="1162"/>
            <a:chExt cx="1180" cy="817"/>
          </a:xfrm>
        </p:grpSpPr>
        <p:sp>
          <p:nvSpPr>
            <p:cNvPr id="50197" name="AutoShape 32"/>
            <p:cNvSpPr>
              <a:spLocks noChangeArrowheads="1"/>
            </p:cNvSpPr>
            <p:nvPr/>
          </p:nvSpPr>
          <p:spPr bwMode="auto">
            <a:xfrm rot="-556574">
              <a:off x="3696" y="1162"/>
              <a:ext cx="635" cy="817"/>
            </a:xfrm>
            <a:prstGeom prst="lightningBolt">
              <a:avLst/>
            </a:prstGeom>
            <a:solidFill>
              <a:srgbClr val="7DFFE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2813"/>
              <a:endParaRPr lang="ru-RU"/>
            </a:p>
          </p:txBody>
        </p:sp>
        <p:sp>
          <p:nvSpPr>
            <p:cNvPr id="50198" name="Text Box 33"/>
            <p:cNvSpPr txBox="1">
              <a:spLocks noChangeArrowheads="1"/>
            </p:cNvSpPr>
            <p:nvPr/>
          </p:nvSpPr>
          <p:spPr bwMode="auto">
            <a:xfrm>
              <a:off x="4014" y="1298"/>
              <a:ext cx="86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0638" indent="-20638" algn="ctr" defTabSz="912813" eaLnBrk="0" hangingPunct="0">
                <a:spcBef>
                  <a:spcPct val="50000"/>
                </a:spcBef>
              </a:pPr>
              <a:r>
                <a:rPr lang="ru-RU" sz="1600" b="1">
                  <a:solidFill>
                    <a:srgbClr val="FFFF00"/>
                  </a:solidFill>
                </a:rPr>
                <a:t>Помехи</a:t>
              </a:r>
            </a:p>
          </p:txBody>
        </p:sp>
      </p:grpSp>
      <p:sp>
        <p:nvSpPr>
          <p:cNvPr id="50190" name="Freeform 44"/>
          <p:cNvSpPr>
            <a:spLocks/>
          </p:cNvSpPr>
          <p:nvPr/>
        </p:nvSpPr>
        <p:spPr bwMode="auto">
          <a:xfrm>
            <a:off x="7551738" y="2149475"/>
            <a:ext cx="1247775" cy="4105275"/>
          </a:xfrm>
          <a:custGeom>
            <a:avLst/>
            <a:gdLst>
              <a:gd name="T0" fmla="*/ 2147483647 w 786"/>
              <a:gd name="T1" fmla="*/ 0 h 2586"/>
              <a:gd name="T2" fmla="*/ 2147483647 w 786"/>
              <a:gd name="T3" fmla="*/ 2147483647 h 2586"/>
              <a:gd name="T4" fmla="*/ 2147483647 w 786"/>
              <a:gd name="T5" fmla="*/ 2147483647 h 2586"/>
              <a:gd name="T6" fmla="*/ 2147483647 w 786"/>
              <a:gd name="T7" fmla="*/ 2147483647 h 2586"/>
              <a:gd name="T8" fmla="*/ 2147483647 w 786"/>
              <a:gd name="T9" fmla="*/ 2147483647 h 2586"/>
              <a:gd name="T10" fmla="*/ 2147483647 w 786"/>
              <a:gd name="T11" fmla="*/ 2147483647 h 2586"/>
              <a:gd name="T12" fmla="*/ 2147483647 w 786"/>
              <a:gd name="T13" fmla="*/ 2147483647 h 2586"/>
              <a:gd name="T14" fmla="*/ 2147483647 w 786"/>
              <a:gd name="T15" fmla="*/ 2147483647 h 2586"/>
              <a:gd name="T16" fmla="*/ 2147483647 w 786"/>
              <a:gd name="T17" fmla="*/ 2147483647 h 2586"/>
              <a:gd name="T18" fmla="*/ 2147483647 w 786"/>
              <a:gd name="T19" fmla="*/ 2147483647 h 2586"/>
              <a:gd name="T20" fmla="*/ 0 w 786"/>
              <a:gd name="T21" fmla="*/ 2147483647 h 25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86"/>
              <a:gd name="T34" fmla="*/ 0 h 2586"/>
              <a:gd name="T35" fmla="*/ 786 w 786"/>
              <a:gd name="T36" fmla="*/ 2586 h 258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86" h="2586">
                <a:moveTo>
                  <a:pt x="362" y="0"/>
                </a:moveTo>
                <a:cubicBezTo>
                  <a:pt x="408" y="37"/>
                  <a:pt x="454" y="75"/>
                  <a:pt x="499" y="136"/>
                </a:cubicBezTo>
                <a:cubicBezTo>
                  <a:pt x="544" y="197"/>
                  <a:pt x="597" y="287"/>
                  <a:pt x="635" y="363"/>
                </a:cubicBezTo>
                <a:cubicBezTo>
                  <a:pt x="673" y="439"/>
                  <a:pt x="702" y="507"/>
                  <a:pt x="725" y="590"/>
                </a:cubicBezTo>
                <a:cubicBezTo>
                  <a:pt x="748" y="673"/>
                  <a:pt x="763" y="794"/>
                  <a:pt x="771" y="862"/>
                </a:cubicBezTo>
                <a:cubicBezTo>
                  <a:pt x="779" y="930"/>
                  <a:pt x="771" y="938"/>
                  <a:pt x="771" y="998"/>
                </a:cubicBezTo>
                <a:cubicBezTo>
                  <a:pt x="771" y="1058"/>
                  <a:pt x="786" y="1112"/>
                  <a:pt x="771" y="1225"/>
                </a:cubicBezTo>
                <a:cubicBezTo>
                  <a:pt x="756" y="1338"/>
                  <a:pt x="725" y="1543"/>
                  <a:pt x="680" y="1679"/>
                </a:cubicBezTo>
                <a:cubicBezTo>
                  <a:pt x="635" y="1815"/>
                  <a:pt x="567" y="1936"/>
                  <a:pt x="499" y="2042"/>
                </a:cubicBezTo>
                <a:cubicBezTo>
                  <a:pt x="431" y="2148"/>
                  <a:pt x="355" y="2223"/>
                  <a:pt x="272" y="2314"/>
                </a:cubicBezTo>
                <a:cubicBezTo>
                  <a:pt x="189" y="2405"/>
                  <a:pt x="45" y="2541"/>
                  <a:pt x="0" y="2586"/>
                </a:cubicBezTo>
              </a:path>
            </a:pathLst>
          </a:custGeom>
          <a:noFill/>
          <a:ln w="101600" cap="rnd">
            <a:solidFill>
              <a:srgbClr val="FF33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 defTabSz="912813"/>
            <a:endParaRPr lang="ru-RU"/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rot="5400000">
            <a:off x="1642269" y="4787106"/>
            <a:ext cx="1143000" cy="1588"/>
          </a:xfrm>
          <a:prstGeom prst="line">
            <a:avLst/>
          </a:prstGeom>
          <a:ln w="28575">
            <a:solidFill>
              <a:srgbClr val="FFFF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2259013" y="5214938"/>
            <a:ext cx="2071687" cy="1587"/>
          </a:xfrm>
          <a:prstGeom prst="line">
            <a:avLst/>
          </a:prstGeom>
          <a:ln w="190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93" name="Text Box 22"/>
          <p:cNvSpPr txBox="1">
            <a:spLocks noChangeArrowheads="1"/>
          </p:cNvSpPr>
          <p:nvPr/>
        </p:nvSpPr>
        <p:spPr bwMode="auto">
          <a:xfrm>
            <a:off x="2632075" y="4786313"/>
            <a:ext cx="14398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spcBef>
                <a:spcPct val="50000"/>
              </a:spcBef>
            </a:pPr>
            <a:r>
              <a:rPr lang="ru-RU" b="1">
                <a:solidFill>
                  <a:srgbClr val="FF3300"/>
                </a:solidFill>
              </a:rPr>
              <a:t> </a:t>
            </a:r>
            <a:r>
              <a:rPr lang="en-US" b="1" i="1">
                <a:solidFill>
                  <a:srgbClr val="FFFF00"/>
                </a:solidFill>
              </a:rPr>
              <a:t>R</a:t>
            </a:r>
            <a:r>
              <a:rPr lang="ru-RU" sz="1200" b="1" i="1">
                <a:solidFill>
                  <a:srgbClr val="FFFF00"/>
                </a:solidFill>
              </a:rPr>
              <a:t>кз</a:t>
            </a:r>
          </a:p>
        </p:txBody>
      </p:sp>
      <p:sp>
        <p:nvSpPr>
          <p:cNvPr id="50194" name="Text Box 22"/>
          <p:cNvSpPr txBox="1">
            <a:spLocks noChangeArrowheads="1"/>
          </p:cNvSpPr>
          <p:nvPr/>
        </p:nvSpPr>
        <p:spPr bwMode="auto">
          <a:xfrm>
            <a:off x="4429125" y="6143625"/>
            <a:ext cx="16430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spcBef>
                <a:spcPct val="50000"/>
              </a:spcBef>
            </a:pPr>
            <a:r>
              <a:rPr lang="ru-RU" sz="2400" b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ru-RU" b="1" i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кз</a:t>
            </a:r>
            <a:r>
              <a:rPr lang="en-US" b="1" i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 </a:t>
            </a:r>
            <a:r>
              <a:rPr lang="en-US" sz="2400" b="1" i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R2 </a:t>
            </a:r>
            <a:endParaRPr lang="ru-RU" sz="2400" b="1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195" name="TextBox 21"/>
          <p:cNvSpPr txBox="1">
            <a:spLocks noChangeArrowheads="1"/>
          </p:cNvSpPr>
          <p:nvPr/>
        </p:nvSpPr>
        <p:spPr bwMode="auto">
          <a:xfrm>
            <a:off x="1000125" y="4429125"/>
            <a:ext cx="8572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ru-RU" sz="1600" b="1">
                <a:solidFill>
                  <a:srgbClr val="FFFF00"/>
                </a:solidFill>
                <a:latin typeface="Times New Roman" pitchFamily="18" charset="0"/>
              </a:rPr>
              <a:t>ТСПИ</a:t>
            </a:r>
            <a:endParaRPr lang="ru-RU" sz="1600">
              <a:solidFill>
                <a:srgbClr val="FFFF00"/>
              </a:solidFill>
            </a:endParaRPr>
          </a:p>
        </p:txBody>
      </p:sp>
      <p:sp>
        <p:nvSpPr>
          <p:cNvPr id="50196" name="Прямоугольник 21"/>
          <p:cNvSpPr>
            <a:spLocks noChangeArrowheads="1"/>
          </p:cNvSpPr>
          <p:nvPr/>
        </p:nvSpPr>
        <p:spPr bwMode="auto">
          <a:xfrm>
            <a:off x="4572000" y="5357813"/>
            <a:ext cx="35147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ru-RU" sz="2400" b="1" i="1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Е </a:t>
            </a:r>
            <a:r>
              <a:rPr lang="en-US" sz="2400" b="1" i="1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ru-RU" sz="2400" b="1" i="1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Е</a:t>
            </a:r>
            <a:r>
              <a:rPr lang="ru-RU" b="1" i="1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п</a:t>
            </a:r>
            <a:r>
              <a:rPr lang="ru-RU" sz="2400" b="1" i="1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, </a:t>
            </a:r>
            <a:r>
              <a:rPr lang="ru-RU" sz="2400" b="1" i="1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</a:rPr>
              <a:t>Н </a:t>
            </a:r>
            <a:r>
              <a:rPr lang="en-US" sz="2400" b="1" i="1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&gt;</a:t>
            </a:r>
            <a:r>
              <a:rPr lang="ru-RU" sz="2400" b="1" i="1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Н</a:t>
            </a:r>
            <a:r>
              <a:rPr lang="ru-RU" b="1" i="1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п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; </a:t>
            </a:r>
            <a:r>
              <a:rPr lang="en-US" sz="2400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q</a:t>
            </a:r>
            <a:r>
              <a:rPr lang="en-US" sz="2400" b="1" i="1">
                <a:solidFill>
                  <a:srgbClr val="FDFDFD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&gt; </a:t>
            </a:r>
            <a:endParaRPr lang="ru-RU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ChangeArrowheads="1"/>
          </p:cNvSpPr>
          <p:nvPr/>
        </p:nvSpPr>
        <p:spPr bwMode="auto">
          <a:xfrm>
            <a:off x="71438" y="908050"/>
            <a:ext cx="8964612" cy="514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ru-RU" sz="2400" b="1">
                <a:solidFill>
                  <a:srgbClr val="FFFF00"/>
                </a:solidFill>
              </a:rPr>
              <a:t>Случайной антенной</a:t>
            </a:r>
            <a:r>
              <a:rPr lang="ru-RU" sz="2400">
                <a:solidFill>
                  <a:srgbClr val="FDFDFD"/>
                </a:solidFill>
              </a:rPr>
              <a:t> являются ВТСС и их соединительные </a:t>
            </a:r>
          </a:p>
          <a:p>
            <a:pPr defTabSz="912813"/>
            <a:r>
              <a:rPr lang="ru-RU" sz="2400">
                <a:solidFill>
                  <a:srgbClr val="FDFDFD"/>
                </a:solidFill>
              </a:rPr>
              <a:t>линии, а также посторонние проводники, способные принимать побочные электромагнитные излучения и выходящие за пределы контролируемой зоны .</a:t>
            </a:r>
          </a:p>
          <a:p>
            <a:pPr defTabSz="912813"/>
            <a:endParaRPr lang="ru-RU" sz="2400">
              <a:solidFill>
                <a:srgbClr val="FDFDFD"/>
              </a:solidFill>
            </a:endParaRPr>
          </a:p>
          <a:p>
            <a:pPr defTabSz="912813"/>
            <a:r>
              <a:rPr lang="ru-RU" sz="2000">
                <a:solidFill>
                  <a:srgbClr val="FDFDFD"/>
                </a:solidFill>
              </a:rPr>
              <a:t>Случайные антенны могут быть сосредоточенными и распределенными.</a:t>
            </a:r>
          </a:p>
          <a:p>
            <a:pPr defTabSz="912813"/>
            <a:endParaRPr lang="ru-RU" sz="2000">
              <a:solidFill>
                <a:srgbClr val="FDFDFD"/>
              </a:solidFill>
            </a:endParaRPr>
          </a:p>
          <a:p>
            <a:pPr defTabSz="912813"/>
            <a:r>
              <a:rPr lang="ru-RU" sz="2400" b="1">
                <a:solidFill>
                  <a:srgbClr val="FFFF00"/>
                </a:solidFill>
              </a:rPr>
              <a:t>Сосредоточенная</a:t>
            </a:r>
            <a:r>
              <a:rPr lang="ru-RU" sz="2400">
                <a:solidFill>
                  <a:srgbClr val="FFFF00"/>
                </a:solidFill>
              </a:rPr>
              <a:t> </a:t>
            </a:r>
            <a:r>
              <a:rPr lang="ru-RU" sz="2400" b="1">
                <a:solidFill>
                  <a:srgbClr val="FFFF00"/>
                </a:solidFill>
              </a:rPr>
              <a:t>случайная антенна</a:t>
            </a:r>
            <a:r>
              <a:rPr lang="ru-RU" sz="2400">
                <a:solidFill>
                  <a:srgbClr val="FDFDFD"/>
                </a:solidFill>
              </a:rPr>
              <a:t> представляет собой компактное техническое средство, например, телефонный аппарат, громкоговоритель радиотрансляционной сети и т.д. </a:t>
            </a:r>
          </a:p>
          <a:p>
            <a:pPr defTabSz="912813"/>
            <a:endParaRPr lang="ru-RU" sz="2400">
              <a:solidFill>
                <a:srgbClr val="FDFDFD"/>
              </a:solidFill>
            </a:endParaRPr>
          </a:p>
          <a:p>
            <a:pPr defTabSz="912813"/>
            <a:r>
              <a:rPr lang="ru-RU" sz="2400">
                <a:solidFill>
                  <a:srgbClr val="FDFDFD"/>
                </a:solidFill>
              </a:rPr>
              <a:t>К </a:t>
            </a:r>
            <a:r>
              <a:rPr lang="ru-RU" sz="2400" b="1">
                <a:solidFill>
                  <a:srgbClr val="FFFF37"/>
                </a:solidFill>
              </a:rPr>
              <a:t>распределенным антеннам</a:t>
            </a:r>
            <a:r>
              <a:rPr lang="ru-RU" sz="2400">
                <a:solidFill>
                  <a:srgbClr val="FDFDFD"/>
                </a:solidFill>
              </a:rPr>
              <a:t> относятся инженерные коммуникации, соединительные линии ВТСС, кабели электропитания и т.д.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490538" y="333375"/>
          <a:ext cx="7408862" cy="604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Image" r:id="rId3" imgW="17803175" imgH="14577778" progId="">
                  <p:embed/>
                </p:oleObj>
              </mc:Choice>
              <mc:Fallback>
                <p:oleObj name="Image" r:id="rId3" imgW="17803175" imgH="14577778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8" y="333375"/>
                        <a:ext cx="7408862" cy="604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Line 5"/>
          <p:cNvSpPr>
            <a:spLocks noChangeShapeType="1"/>
          </p:cNvSpPr>
          <p:nvPr/>
        </p:nvSpPr>
        <p:spPr bwMode="auto">
          <a:xfrm flipH="1">
            <a:off x="4948238" y="1857375"/>
            <a:ext cx="536575" cy="214313"/>
          </a:xfrm>
          <a:prstGeom prst="line">
            <a:avLst/>
          </a:prstGeom>
          <a:noFill/>
          <a:ln w="63500" cmpd="dbl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077" name="Line 6"/>
          <p:cNvSpPr>
            <a:spLocks noChangeShapeType="1"/>
          </p:cNvSpPr>
          <p:nvPr/>
        </p:nvSpPr>
        <p:spPr bwMode="auto">
          <a:xfrm flipV="1">
            <a:off x="3333750" y="2071688"/>
            <a:ext cx="1614488" cy="642937"/>
          </a:xfrm>
          <a:prstGeom prst="line">
            <a:avLst/>
          </a:prstGeom>
          <a:noFill/>
          <a:ln w="63500" cmpd="dbl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078" name="Line 7"/>
          <p:cNvSpPr>
            <a:spLocks noChangeShapeType="1"/>
          </p:cNvSpPr>
          <p:nvPr/>
        </p:nvSpPr>
        <p:spPr bwMode="auto">
          <a:xfrm flipH="1">
            <a:off x="862013" y="2714625"/>
            <a:ext cx="2471737" cy="963613"/>
          </a:xfrm>
          <a:prstGeom prst="line">
            <a:avLst/>
          </a:prstGeom>
          <a:noFill/>
          <a:ln w="63500" cmpd="dbl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079" name="Line 8"/>
          <p:cNvSpPr>
            <a:spLocks noChangeShapeType="1"/>
          </p:cNvSpPr>
          <p:nvPr/>
        </p:nvSpPr>
        <p:spPr bwMode="auto">
          <a:xfrm flipH="1">
            <a:off x="658813" y="4489450"/>
            <a:ext cx="752475" cy="320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080" name="Line 9"/>
          <p:cNvSpPr>
            <a:spLocks noChangeShapeType="1"/>
          </p:cNvSpPr>
          <p:nvPr/>
        </p:nvSpPr>
        <p:spPr bwMode="auto">
          <a:xfrm flipV="1">
            <a:off x="3117850" y="3656013"/>
            <a:ext cx="323850" cy="1047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081" name="Line 10"/>
          <p:cNvSpPr>
            <a:spLocks noChangeShapeType="1"/>
          </p:cNvSpPr>
          <p:nvPr/>
        </p:nvSpPr>
        <p:spPr bwMode="auto">
          <a:xfrm flipV="1">
            <a:off x="5162550" y="2703513"/>
            <a:ext cx="538163" cy="2143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082" name="Line 11"/>
          <p:cNvSpPr>
            <a:spLocks noChangeShapeType="1"/>
          </p:cNvSpPr>
          <p:nvPr/>
        </p:nvSpPr>
        <p:spPr bwMode="auto">
          <a:xfrm flipV="1">
            <a:off x="3333750" y="2930525"/>
            <a:ext cx="1828800" cy="747713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083" name="Line 12"/>
          <p:cNvSpPr>
            <a:spLocks noChangeShapeType="1"/>
          </p:cNvSpPr>
          <p:nvPr/>
        </p:nvSpPr>
        <p:spPr bwMode="auto">
          <a:xfrm flipH="1">
            <a:off x="1077913" y="1751013"/>
            <a:ext cx="4084637" cy="1606550"/>
          </a:xfrm>
          <a:prstGeom prst="line">
            <a:avLst/>
          </a:prstGeom>
          <a:noFill/>
          <a:ln w="57150" cap="rnd">
            <a:solidFill>
              <a:srgbClr val="E31803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3084" name="Line 13"/>
          <p:cNvSpPr>
            <a:spLocks noChangeShapeType="1"/>
          </p:cNvSpPr>
          <p:nvPr/>
        </p:nvSpPr>
        <p:spPr bwMode="auto">
          <a:xfrm flipH="1">
            <a:off x="3441700" y="2930525"/>
            <a:ext cx="2043113" cy="854075"/>
          </a:xfrm>
          <a:prstGeom prst="line">
            <a:avLst/>
          </a:prstGeom>
          <a:noFill/>
          <a:ln w="57150">
            <a:solidFill>
              <a:srgbClr val="E31803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3085" name="Text Box 15"/>
          <p:cNvSpPr txBox="1">
            <a:spLocks noChangeArrowheads="1"/>
          </p:cNvSpPr>
          <p:nvPr/>
        </p:nvSpPr>
        <p:spPr bwMode="auto">
          <a:xfrm>
            <a:off x="3419475" y="4005263"/>
            <a:ext cx="462280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/>
              <a:t>Наводки информативных сигналов </a:t>
            </a:r>
          </a:p>
          <a:p>
            <a:pPr algn="ctr" defTabSz="912813"/>
            <a:r>
              <a:rPr lang="ru-RU"/>
              <a:t>в цепях заземления ТСПИ</a:t>
            </a:r>
          </a:p>
        </p:txBody>
      </p:sp>
      <p:sp>
        <p:nvSpPr>
          <p:cNvPr id="3086" name="Rectangle 16"/>
          <p:cNvSpPr>
            <a:spLocks noChangeArrowheads="1"/>
          </p:cNvSpPr>
          <p:nvPr/>
        </p:nvSpPr>
        <p:spPr bwMode="auto">
          <a:xfrm>
            <a:off x="496888" y="4214813"/>
            <a:ext cx="538162" cy="749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2813"/>
            <a:endParaRPr lang="ru-RU"/>
          </a:p>
        </p:txBody>
      </p:sp>
      <p:sp>
        <p:nvSpPr>
          <p:cNvPr id="3087" name="Freeform 17"/>
          <p:cNvSpPr>
            <a:spLocks/>
          </p:cNvSpPr>
          <p:nvPr/>
        </p:nvSpPr>
        <p:spPr bwMode="auto">
          <a:xfrm>
            <a:off x="5270500" y="1625600"/>
            <a:ext cx="644525" cy="338138"/>
          </a:xfrm>
          <a:custGeom>
            <a:avLst/>
            <a:gdLst>
              <a:gd name="T0" fmla="*/ 2147483647 w 272"/>
              <a:gd name="T1" fmla="*/ 2147483647 h 143"/>
              <a:gd name="T2" fmla="*/ 2147483647 w 272"/>
              <a:gd name="T3" fmla="*/ 2147483647 h 143"/>
              <a:gd name="T4" fmla="*/ 2147483647 w 272"/>
              <a:gd name="T5" fmla="*/ 2147483647 h 143"/>
              <a:gd name="T6" fmla="*/ 0 w 272"/>
              <a:gd name="T7" fmla="*/ 2147483647 h 143"/>
              <a:gd name="T8" fmla="*/ 0 60000 65536"/>
              <a:gd name="T9" fmla="*/ 0 60000 65536"/>
              <a:gd name="T10" fmla="*/ 0 60000 65536"/>
              <a:gd name="T11" fmla="*/ 0 60000 65536"/>
              <a:gd name="T12" fmla="*/ 0 w 272"/>
              <a:gd name="T13" fmla="*/ 0 h 143"/>
              <a:gd name="T14" fmla="*/ 272 w 272"/>
              <a:gd name="T15" fmla="*/ 143 h 1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2" h="143">
                <a:moveTo>
                  <a:pt x="272" y="143"/>
                </a:moveTo>
                <a:cubicBezTo>
                  <a:pt x="230" y="132"/>
                  <a:pt x="189" y="121"/>
                  <a:pt x="181" y="98"/>
                </a:cubicBezTo>
                <a:cubicBezTo>
                  <a:pt x="173" y="75"/>
                  <a:pt x="256" y="14"/>
                  <a:pt x="226" y="7"/>
                </a:cubicBezTo>
                <a:cubicBezTo>
                  <a:pt x="196" y="0"/>
                  <a:pt x="38" y="45"/>
                  <a:pt x="0" y="53"/>
                </a:cubicBezTo>
              </a:path>
            </a:pathLst>
          </a:custGeom>
          <a:noFill/>
          <a:ln w="57150">
            <a:solidFill>
              <a:srgbClr val="E3180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3088" name="Freeform 18"/>
          <p:cNvSpPr>
            <a:spLocks/>
          </p:cNvSpPr>
          <p:nvPr/>
        </p:nvSpPr>
        <p:spPr bwMode="auto">
          <a:xfrm>
            <a:off x="5700713" y="2284413"/>
            <a:ext cx="322262" cy="536575"/>
          </a:xfrm>
          <a:custGeom>
            <a:avLst/>
            <a:gdLst>
              <a:gd name="T0" fmla="*/ 2147483647 w 136"/>
              <a:gd name="T1" fmla="*/ 0 h 227"/>
              <a:gd name="T2" fmla="*/ 2147483647 w 136"/>
              <a:gd name="T3" fmla="*/ 2147483647 h 227"/>
              <a:gd name="T4" fmla="*/ 2147483647 w 136"/>
              <a:gd name="T5" fmla="*/ 2147483647 h 227"/>
              <a:gd name="T6" fmla="*/ 0 w 136"/>
              <a:gd name="T7" fmla="*/ 2147483647 h 227"/>
              <a:gd name="T8" fmla="*/ 0 60000 65536"/>
              <a:gd name="T9" fmla="*/ 0 60000 65536"/>
              <a:gd name="T10" fmla="*/ 0 60000 65536"/>
              <a:gd name="T11" fmla="*/ 0 60000 65536"/>
              <a:gd name="T12" fmla="*/ 0 w 136"/>
              <a:gd name="T13" fmla="*/ 0 h 227"/>
              <a:gd name="T14" fmla="*/ 136 w 136"/>
              <a:gd name="T15" fmla="*/ 227 h 2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6" h="227">
                <a:moveTo>
                  <a:pt x="136" y="0"/>
                </a:moveTo>
                <a:cubicBezTo>
                  <a:pt x="117" y="11"/>
                  <a:pt x="98" y="23"/>
                  <a:pt x="91" y="46"/>
                </a:cubicBezTo>
                <a:cubicBezTo>
                  <a:pt x="84" y="69"/>
                  <a:pt x="106" y="106"/>
                  <a:pt x="91" y="136"/>
                </a:cubicBezTo>
                <a:cubicBezTo>
                  <a:pt x="76" y="166"/>
                  <a:pt x="15" y="212"/>
                  <a:pt x="0" y="227"/>
                </a:cubicBezTo>
              </a:path>
            </a:pathLst>
          </a:custGeom>
          <a:noFill/>
          <a:ln w="57150">
            <a:solidFill>
              <a:srgbClr val="E3180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3089" name="Line 19"/>
          <p:cNvSpPr>
            <a:spLocks noChangeShapeType="1"/>
          </p:cNvSpPr>
          <p:nvPr/>
        </p:nvSpPr>
        <p:spPr bwMode="auto">
          <a:xfrm flipH="1">
            <a:off x="4516438" y="3357563"/>
            <a:ext cx="215900" cy="642937"/>
          </a:xfrm>
          <a:prstGeom prst="line">
            <a:avLst/>
          </a:prstGeom>
          <a:noFill/>
          <a:ln w="9525">
            <a:solidFill>
              <a:srgbClr val="E3180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090" name="Line 20"/>
          <p:cNvSpPr>
            <a:spLocks noChangeShapeType="1"/>
          </p:cNvSpPr>
          <p:nvPr/>
        </p:nvSpPr>
        <p:spPr bwMode="auto">
          <a:xfrm flipH="1">
            <a:off x="2795588" y="1857375"/>
            <a:ext cx="215900" cy="749300"/>
          </a:xfrm>
          <a:prstGeom prst="line">
            <a:avLst/>
          </a:prstGeom>
          <a:noFill/>
          <a:ln w="9525">
            <a:solidFill>
              <a:srgbClr val="E3180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091" name="Text Box 21"/>
          <p:cNvSpPr txBox="1">
            <a:spLocks noChangeArrowheads="1"/>
          </p:cNvSpPr>
          <p:nvPr/>
        </p:nvSpPr>
        <p:spPr bwMode="auto">
          <a:xfrm>
            <a:off x="6011863" y="1196975"/>
            <a:ext cx="74453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ru-RU" sz="1600" b="1"/>
              <a:t>ТСПИ</a:t>
            </a:r>
          </a:p>
        </p:txBody>
      </p:sp>
      <p:sp>
        <p:nvSpPr>
          <p:cNvPr id="3092" name="Text Box 22"/>
          <p:cNvSpPr txBox="1">
            <a:spLocks noChangeArrowheads="1"/>
          </p:cNvSpPr>
          <p:nvPr/>
        </p:nvSpPr>
        <p:spPr bwMode="auto">
          <a:xfrm>
            <a:off x="323850" y="2393950"/>
            <a:ext cx="139858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ru-RU" sz="1600" b="1"/>
              <a:t>ТСР ПЭМИН</a:t>
            </a:r>
          </a:p>
        </p:txBody>
      </p:sp>
      <p:sp>
        <p:nvSpPr>
          <p:cNvPr id="3093" name="Freeform 23"/>
          <p:cNvSpPr>
            <a:spLocks/>
          </p:cNvSpPr>
          <p:nvPr/>
        </p:nvSpPr>
        <p:spPr bwMode="auto">
          <a:xfrm>
            <a:off x="846138" y="3894138"/>
            <a:ext cx="982662" cy="233362"/>
          </a:xfrm>
          <a:custGeom>
            <a:avLst/>
            <a:gdLst>
              <a:gd name="T0" fmla="*/ 2147483647 w 415"/>
              <a:gd name="T1" fmla="*/ 0 h 99"/>
              <a:gd name="T2" fmla="*/ 2147483647 w 415"/>
              <a:gd name="T3" fmla="*/ 2147483647 h 99"/>
              <a:gd name="T4" fmla="*/ 2147483647 w 415"/>
              <a:gd name="T5" fmla="*/ 2147483647 h 99"/>
              <a:gd name="T6" fmla="*/ 2147483647 w 415"/>
              <a:gd name="T7" fmla="*/ 2147483647 h 99"/>
              <a:gd name="T8" fmla="*/ 2147483647 w 415"/>
              <a:gd name="T9" fmla="*/ 2147483647 h 99"/>
              <a:gd name="T10" fmla="*/ 2147483647 w 415"/>
              <a:gd name="T11" fmla="*/ 2147483647 h 99"/>
              <a:gd name="T12" fmla="*/ 2147483647 w 415"/>
              <a:gd name="T13" fmla="*/ 2147483647 h 99"/>
              <a:gd name="T14" fmla="*/ 2147483647 w 415"/>
              <a:gd name="T15" fmla="*/ 2147483647 h 99"/>
              <a:gd name="T16" fmla="*/ 2147483647 w 415"/>
              <a:gd name="T17" fmla="*/ 2147483647 h 99"/>
              <a:gd name="T18" fmla="*/ 2147483647 w 415"/>
              <a:gd name="T19" fmla="*/ 2147483647 h 99"/>
              <a:gd name="T20" fmla="*/ 2147483647 w 415"/>
              <a:gd name="T21" fmla="*/ 2147483647 h 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415"/>
              <a:gd name="T34" fmla="*/ 0 h 99"/>
              <a:gd name="T35" fmla="*/ 415 w 415"/>
              <a:gd name="T36" fmla="*/ 99 h 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415" h="99">
                <a:moveTo>
                  <a:pt x="7" y="0"/>
                </a:moveTo>
                <a:cubicBezTo>
                  <a:pt x="3" y="15"/>
                  <a:pt x="0" y="30"/>
                  <a:pt x="7" y="45"/>
                </a:cubicBezTo>
                <a:cubicBezTo>
                  <a:pt x="14" y="60"/>
                  <a:pt x="37" y="83"/>
                  <a:pt x="52" y="91"/>
                </a:cubicBezTo>
                <a:cubicBezTo>
                  <a:pt x="67" y="99"/>
                  <a:pt x="83" y="91"/>
                  <a:pt x="98" y="91"/>
                </a:cubicBezTo>
                <a:cubicBezTo>
                  <a:pt x="113" y="91"/>
                  <a:pt x="128" y="91"/>
                  <a:pt x="143" y="91"/>
                </a:cubicBezTo>
                <a:cubicBezTo>
                  <a:pt x="158" y="91"/>
                  <a:pt x="173" y="91"/>
                  <a:pt x="188" y="91"/>
                </a:cubicBezTo>
                <a:cubicBezTo>
                  <a:pt x="203" y="91"/>
                  <a:pt x="219" y="91"/>
                  <a:pt x="234" y="91"/>
                </a:cubicBezTo>
                <a:cubicBezTo>
                  <a:pt x="249" y="91"/>
                  <a:pt x="264" y="91"/>
                  <a:pt x="279" y="91"/>
                </a:cubicBezTo>
                <a:cubicBezTo>
                  <a:pt x="294" y="91"/>
                  <a:pt x="309" y="91"/>
                  <a:pt x="324" y="91"/>
                </a:cubicBezTo>
                <a:cubicBezTo>
                  <a:pt x="339" y="91"/>
                  <a:pt x="355" y="91"/>
                  <a:pt x="370" y="91"/>
                </a:cubicBezTo>
                <a:cubicBezTo>
                  <a:pt x="385" y="91"/>
                  <a:pt x="408" y="91"/>
                  <a:pt x="415" y="91"/>
                </a:cubicBezTo>
              </a:path>
            </a:pathLst>
          </a:custGeom>
          <a:noFill/>
          <a:ln w="57150" cap="rnd">
            <a:solidFill>
              <a:srgbClr val="E31803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3094" name="Freeform 24"/>
          <p:cNvSpPr>
            <a:spLocks/>
          </p:cNvSpPr>
          <p:nvPr/>
        </p:nvSpPr>
        <p:spPr bwMode="auto">
          <a:xfrm>
            <a:off x="1184275" y="4108450"/>
            <a:ext cx="895350" cy="749300"/>
          </a:xfrm>
          <a:custGeom>
            <a:avLst/>
            <a:gdLst>
              <a:gd name="T0" fmla="*/ 0 w 378"/>
              <a:gd name="T1" fmla="*/ 2147483647 h 317"/>
              <a:gd name="T2" fmla="*/ 2147483647 w 378"/>
              <a:gd name="T3" fmla="*/ 2147483647 h 317"/>
              <a:gd name="T4" fmla="*/ 2147483647 w 378"/>
              <a:gd name="T5" fmla="*/ 2147483647 h 317"/>
              <a:gd name="T6" fmla="*/ 2147483647 w 378"/>
              <a:gd name="T7" fmla="*/ 2147483647 h 317"/>
              <a:gd name="T8" fmla="*/ 2147483647 w 378"/>
              <a:gd name="T9" fmla="*/ 2147483647 h 317"/>
              <a:gd name="T10" fmla="*/ 2147483647 w 378"/>
              <a:gd name="T11" fmla="*/ 0 h 317"/>
              <a:gd name="T12" fmla="*/ 2147483647 w 378"/>
              <a:gd name="T13" fmla="*/ 2147483647 h 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78"/>
              <a:gd name="T22" fmla="*/ 0 h 317"/>
              <a:gd name="T23" fmla="*/ 378 w 378"/>
              <a:gd name="T24" fmla="*/ 317 h 3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78" h="317">
                <a:moveTo>
                  <a:pt x="0" y="272"/>
                </a:moveTo>
                <a:cubicBezTo>
                  <a:pt x="7" y="294"/>
                  <a:pt x="15" y="317"/>
                  <a:pt x="45" y="317"/>
                </a:cubicBezTo>
                <a:cubicBezTo>
                  <a:pt x="75" y="317"/>
                  <a:pt x="151" y="295"/>
                  <a:pt x="181" y="272"/>
                </a:cubicBezTo>
                <a:cubicBezTo>
                  <a:pt x="211" y="249"/>
                  <a:pt x="212" y="219"/>
                  <a:pt x="227" y="181"/>
                </a:cubicBezTo>
                <a:cubicBezTo>
                  <a:pt x="242" y="143"/>
                  <a:pt x="249" y="75"/>
                  <a:pt x="272" y="45"/>
                </a:cubicBezTo>
                <a:cubicBezTo>
                  <a:pt x="295" y="15"/>
                  <a:pt x="348" y="0"/>
                  <a:pt x="363" y="0"/>
                </a:cubicBezTo>
                <a:cubicBezTo>
                  <a:pt x="378" y="0"/>
                  <a:pt x="370" y="22"/>
                  <a:pt x="363" y="45"/>
                </a:cubicBezTo>
              </a:path>
            </a:pathLst>
          </a:custGeom>
          <a:noFill/>
          <a:ln w="57150">
            <a:solidFill>
              <a:srgbClr val="E31803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3095" name="Rectangle 26"/>
          <p:cNvSpPr>
            <a:spLocks noChangeArrowheads="1"/>
          </p:cNvSpPr>
          <p:nvPr/>
        </p:nvSpPr>
        <p:spPr bwMode="auto">
          <a:xfrm>
            <a:off x="395288" y="5956300"/>
            <a:ext cx="8569325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2000" b="1"/>
              <a:t>Перехват наведенных информационных сигналов  с цепей заземления и электропитания  ТСПИ</a:t>
            </a:r>
          </a:p>
        </p:txBody>
      </p:sp>
      <p:sp>
        <p:nvSpPr>
          <p:cNvPr id="3096" name="Line 27"/>
          <p:cNvSpPr>
            <a:spLocks noChangeShapeType="1"/>
          </p:cNvSpPr>
          <p:nvPr/>
        </p:nvSpPr>
        <p:spPr bwMode="auto">
          <a:xfrm>
            <a:off x="1116013" y="2781300"/>
            <a:ext cx="86360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 rot="5400000">
            <a:off x="530226" y="3178175"/>
            <a:ext cx="5643562" cy="1587"/>
          </a:xfrm>
          <a:prstGeom prst="line">
            <a:avLst/>
          </a:prstGeom>
          <a:ln w="889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8" name="Text Box 14"/>
          <p:cNvSpPr txBox="1">
            <a:spLocks noChangeArrowheads="1"/>
          </p:cNvSpPr>
          <p:nvPr/>
        </p:nvSpPr>
        <p:spPr bwMode="auto">
          <a:xfrm>
            <a:off x="823913" y="1216025"/>
            <a:ext cx="4391025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/>
              <a:t>Наводки информативных сигналов </a:t>
            </a:r>
          </a:p>
          <a:p>
            <a:pPr algn="ctr" defTabSz="912813"/>
            <a:r>
              <a:rPr lang="ru-RU"/>
              <a:t>в цепях электропитания ТСПИ</a:t>
            </a:r>
          </a:p>
        </p:txBody>
      </p:sp>
      <p:sp>
        <p:nvSpPr>
          <p:cNvPr id="3099" name="Text Box 42"/>
          <p:cNvSpPr txBox="1">
            <a:spLocks noChangeArrowheads="1"/>
          </p:cNvSpPr>
          <p:nvPr/>
        </p:nvSpPr>
        <p:spPr bwMode="auto">
          <a:xfrm>
            <a:off x="500063" y="139700"/>
            <a:ext cx="271462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912813">
              <a:spcBef>
                <a:spcPct val="50000"/>
              </a:spcBef>
            </a:pPr>
            <a:r>
              <a:rPr lang="ru-RU" b="1"/>
              <a:t>Граница контролируемой зоны объекта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5"/>
          <p:cNvSpPr txBox="1">
            <a:spLocks noChangeArrowheads="1"/>
          </p:cNvSpPr>
          <p:nvPr/>
        </p:nvSpPr>
        <p:spPr bwMode="auto">
          <a:xfrm>
            <a:off x="6143625" y="285750"/>
            <a:ext cx="2808288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Wingdings" pitchFamily="2" charset="2"/>
              <a:buNone/>
              <a:defRPr/>
            </a:pPr>
            <a:r>
              <a:rPr lang="ru-RU" sz="2000" dirty="0">
                <a:latin typeface="Times New Roman" pitchFamily="18" charset="0"/>
              </a:rPr>
              <a:t> </a:t>
            </a:r>
            <a:r>
              <a:rPr lang="ru-RU" sz="2000" b="1" dirty="0">
                <a:latin typeface="+mn-lt"/>
              </a:rPr>
              <a:t>П</a:t>
            </a:r>
            <a:r>
              <a:rPr lang="ru-RU" sz="2000" b="1" dirty="0">
                <a:latin typeface="+mn-lt"/>
                <a:cs typeface="Times New Roman" pitchFamily="18" charset="0"/>
              </a:rPr>
              <a:t>ерехват наведенных информативных сигналов с инженерных коммуникаций</a:t>
            </a:r>
          </a:p>
        </p:txBody>
      </p:sp>
      <p:pic>
        <p:nvPicPr>
          <p:cNvPr id="17411" name="Picture 6" descr="ТКУИ_зона_r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9594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Text Box 25"/>
          <p:cNvSpPr txBox="1">
            <a:spLocks noChangeArrowheads="1"/>
          </p:cNvSpPr>
          <p:nvPr/>
        </p:nvSpPr>
        <p:spPr bwMode="auto">
          <a:xfrm>
            <a:off x="6072188" y="3798888"/>
            <a:ext cx="2122487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>
              <a:spcBef>
                <a:spcPct val="50000"/>
              </a:spcBef>
            </a:pPr>
            <a:r>
              <a:rPr lang="ru-RU" b="1"/>
              <a:t>Граница контролируемой зоны</a:t>
            </a: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0" y="3929063"/>
            <a:ext cx="5929313" cy="1587"/>
          </a:xfrm>
          <a:prstGeom prst="line">
            <a:avLst/>
          </a:prstGeom>
          <a:ln w="1047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107950" y="152400"/>
            <a:ext cx="903605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912813">
              <a:spcBef>
                <a:spcPct val="20000"/>
              </a:spcBef>
            </a:pPr>
            <a:r>
              <a:rPr lang="ru-RU" sz="2000" b="1" dirty="0"/>
              <a:t>Механизм возникновения наведенных информативных сигналов в цепях электропитания и заземления СВТ</a:t>
            </a:r>
          </a:p>
        </p:txBody>
      </p:sp>
      <p:graphicFrame>
        <p:nvGraphicFramePr>
          <p:cNvPr id="2050" name="Object 5"/>
          <p:cNvGraphicFramePr>
            <a:graphicFrameLocks noChangeAspect="1"/>
          </p:cNvGraphicFramePr>
          <p:nvPr/>
        </p:nvGraphicFramePr>
        <p:xfrm>
          <a:off x="1000125" y="1065213"/>
          <a:ext cx="7315200" cy="564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0" name="Visio" r:id="rId3" imgW="0" imgH="0" progId="">
                  <p:embed/>
                </p:oleObj>
              </mc:Choice>
              <mc:Fallback>
                <p:oleObj name="Visio" r:id="rId3" imgW="0" imgH="0" progId="">
                  <p:embed/>
                  <p:pic>
                    <p:nvPicPr>
                      <p:cNvPr id="0" name="AutoShap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1065213"/>
                        <a:ext cx="7315200" cy="564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1142976" y="922360"/>
          <a:ext cx="7315200" cy="564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1" name="Visio" r:id="rId4" imgW="5978271" imgH="4616298" progId="Visio.Drawing.11">
                  <p:embed/>
                </p:oleObj>
              </mc:Choice>
              <mc:Fallback>
                <p:oleObj name="Visio" r:id="rId4" imgW="5978271" imgH="4616298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976" y="922360"/>
                        <a:ext cx="7315200" cy="564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Line 46"/>
          <p:cNvSpPr>
            <a:spLocks noChangeShapeType="1"/>
          </p:cNvSpPr>
          <p:nvPr/>
        </p:nvSpPr>
        <p:spPr bwMode="auto">
          <a:xfrm>
            <a:off x="6062663" y="1938338"/>
            <a:ext cx="0" cy="4248150"/>
          </a:xfrm>
          <a:prstGeom prst="line">
            <a:avLst/>
          </a:prstGeom>
          <a:noFill/>
          <a:ln w="127000" cmpd="tri">
            <a:solidFill>
              <a:srgbClr val="FFFF37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57348" name="AutoShape 6"/>
          <p:cNvSpPr>
            <a:spLocks noChangeArrowheads="1"/>
          </p:cNvSpPr>
          <p:nvPr/>
        </p:nvSpPr>
        <p:spPr bwMode="auto">
          <a:xfrm>
            <a:off x="2051050" y="2692400"/>
            <a:ext cx="1897063" cy="1217613"/>
          </a:xfrm>
          <a:prstGeom prst="doubleWave">
            <a:avLst>
              <a:gd name="adj1" fmla="val 10319"/>
              <a:gd name="adj2" fmla="val 0"/>
            </a:avLst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2813" eaLnBrk="0" hangingPunct="0">
              <a:defRPr/>
            </a:pPr>
            <a:r>
              <a:rPr lang="ru-RU" sz="1400" b="1">
                <a:latin typeface="+mn-lt"/>
              </a:rPr>
              <a:t>Воздушная</a:t>
            </a:r>
          </a:p>
          <a:p>
            <a:pPr algn="ctr" defTabSz="912813" eaLnBrk="0" hangingPunct="0">
              <a:defRPr/>
            </a:pPr>
            <a:r>
              <a:rPr lang="ru-RU" sz="1400" b="1">
                <a:latin typeface="+mn-lt"/>
              </a:rPr>
              <a:t> </a:t>
            </a:r>
          </a:p>
          <a:p>
            <a:pPr algn="ctr" defTabSz="912813" eaLnBrk="0" hangingPunct="0">
              <a:defRPr/>
            </a:pPr>
            <a:r>
              <a:rPr lang="ru-RU" sz="1400" b="1">
                <a:latin typeface="+mn-lt"/>
              </a:rPr>
              <a:t>среда</a:t>
            </a:r>
          </a:p>
        </p:txBody>
      </p:sp>
      <p:sp>
        <p:nvSpPr>
          <p:cNvPr id="57349" name="AutoShape 7"/>
          <p:cNvSpPr>
            <a:spLocks noChangeArrowheads="1"/>
          </p:cNvSpPr>
          <p:nvPr/>
        </p:nvSpPr>
        <p:spPr bwMode="auto">
          <a:xfrm flipH="1">
            <a:off x="215900" y="2851150"/>
            <a:ext cx="1436688" cy="863600"/>
          </a:xfrm>
          <a:prstGeom prst="flowChartDelay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2813" eaLnBrk="0" hangingPunct="0">
              <a:defRPr/>
            </a:pPr>
            <a:r>
              <a:rPr lang="ru-RU" sz="1600" b="1">
                <a:latin typeface="+mn-lt"/>
              </a:rPr>
              <a:t>Источник</a:t>
            </a:r>
          </a:p>
          <a:p>
            <a:pPr algn="ctr" defTabSz="912813" eaLnBrk="0" hangingPunct="0">
              <a:defRPr/>
            </a:pPr>
            <a:r>
              <a:rPr lang="ru-RU" sz="1600" b="1">
                <a:latin typeface="+mn-lt"/>
              </a:rPr>
              <a:t>сигнала</a:t>
            </a:r>
          </a:p>
        </p:txBody>
      </p:sp>
      <p:sp>
        <p:nvSpPr>
          <p:cNvPr id="57352" name="Line 24"/>
          <p:cNvSpPr>
            <a:spLocks noChangeShapeType="1"/>
          </p:cNvSpPr>
          <p:nvPr/>
        </p:nvSpPr>
        <p:spPr bwMode="auto">
          <a:xfrm>
            <a:off x="1500188" y="2500313"/>
            <a:ext cx="642937" cy="785812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57353" name="Text Box 27"/>
          <p:cNvSpPr txBox="1">
            <a:spLocks noChangeArrowheads="1"/>
          </p:cNvSpPr>
          <p:nvPr/>
        </p:nvSpPr>
        <p:spPr bwMode="auto">
          <a:xfrm>
            <a:off x="3779838" y="4991100"/>
            <a:ext cx="11525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>
              <a:spcBef>
                <a:spcPct val="50000"/>
              </a:spcBef>
              <a:defRPr/>
            </a:pPr>
            <a:r>
              <a:rPr lang="ru-RU" b="1" dirty="0">
                <a:solidFill>
                  <a:srgbClr val="FFFF00"/>
                </a:solidFill>
                <a:latin typeface="+mn-lt"/>
              </a:rPr>
              <a:t>Зона </a:t>
            </a:r>
            <a:r>
              <a:rPr lang="en-US" b="1" i="1" dirty="0">
                <a:solidFill>
                  <a:srgbClr val="FFFF00"/>
                </a:solidFill>
                <a:latin typeface="+mn-lt"/>
              </a:rPr>
              <a:t>r</a:t>
            </a:r>
            <a:r>
              <a:rPr lang="en-US" b="1" dirty="0">
                <a:solidFill>
                  <a:srgbClr val="FFFF00"/>
                </a:solidFill>
                <a:latin typeface="+mn-lt"/>
              </a:rPr>
              <a:t>1</a:t>
            </a:r>
            <a:endParaRPr lang="ru-RU" b="1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57354" name="Text Box 14"/>
          <p:cNvSpPr txBox="1">
            <a:spLocks noChangeArrowheads="1"/>
          </p:cNvSpPr>
          <p:nvPr/>
        </p:nvSpPr>
        <p:spPr bwMode="auto">
          <a:xfrm>
            <a:off x="3635896" y="1844824"/>
            <a:ext cx="1966912" cy="830262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defRPr/>
            </a:pPr>
            <a:r>
              <a:rPr lang="ru-RU" sz="1600" dirty="0">
                <a:solidFill>
                  <a:srgbClr val="FFFF00"/>
                </a:solidFill>
                <a:latin typeface="+mn-lt"/>
              </a:rPr>
              <a:t>Наведенный электрический сигнал</a:t>
            </a:r>
          </a:p>
        </p:txBody>
      </p:sp>
      <p:sp>
        <p:nvSpPr>
          <p:cNvPr id="57356" name="Text Box 37"/>
          <p:cNvSpPr txBox="1">
            <a:spLocks noChangeArrowheads="1"/>
          </p:cNvSpPr>
          <p:nvPr/>
        </p:nvSpPr>
        <p:spPr bwMode="auto">
          <a:xfrm>
            <a:off x="6300788" y="5300663"/>
            <a:ext cx="2122487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>
              <a:spcBef>
                <a:spcPct val="50000"/>
              </a:spcBef>
              <a:defRPr/>
            </a:pPr>
            <a:r>
              <a:rPr lang="ru-RU" b="1">
                <a:solidFill>
                  <a:schemeClr val="bg1"/>
                </a:solidFill>
                <a:latin typeface="+mn-lt"/>
              </a:rPr>
              <a:t>Граница контролируемой зоны</a:t>
            </a:r>
          </a:p>
        </p:txBody>
      </p:sp>
      <p:sp>
        <p:nvSpPr>
          <p:cNvPr id="57357" name="Line 38"/>
          <p:cNvSpPr>
            <a:spLocks noChangeShapeType="1"/>
          </p:cNvSpPr>
          <p:nvPr/>
        </p:nvSpPr>
        <p:spPr bwMode="auto">
          <a:xfrm>
            <a:off x="4357688" y="5356225"/>
            <a:ext cx="433387" cy="358775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57358" name="Line 39"/>
          <p:cNvSpPr>
            <a:spLocks noChangeShapeType="1"/>
          </p:cNvSpPr>
          <p:nvPr/>
        </p:nvSpPr>
        <p:spPr bwMode="auto">
          <a:xfrm>
            <a:off x="4932363" y="2636838"/>
            <a:ext cx="576262" cy="64770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57359" name="Text Box 40"/>
          <p:cNvSpPr txBox="1">
            <a:spLocks noChangeArrowheads="1"/>
          </p:cNvSpPr>
          <p:nvPr/>
        </p:nvSpPr>
        <p:spPr bwMode="auto">
          <a:xfrm>
            <a:off x="1133475" y="2062163"/>
            <a:ext cx="8778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2813">
              <a:defRPr/>
            </a:pPr>
            <a:r>
              <a:rPr lang="ru-RU" dirty="0">
                <a:solidFill>
                  <a:srgbClr val="FFFF00"/>
                </a:solidFill>
                <a:latin typeface="+mn-lt"/>
              </a:rPr>
              <a:t>ПЭМИ</a:t>
            </a:r>
          </a:p>
        </p:txBody>
      </p:sp>
      <p:sp>
        <p:nvSpPr>
          <p:cNvPr id="57360" name="Rectangle 41"/>
          <p:cNvSpPr>
            <a:spLocks noChangeArrowheads="1"/>
          </p:cNvSpPr>
          <p:nvPr/>
        </p:nvSpPr>
        <p:spPr bwMode="auto">
          <a:xfrm>
            <a:off x="0" y="196850"/>
            <a:ext cx="9144000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0" anchor="ctr">
            <a:spAutoFit/>
          </a:bodyPr>
          <a:lstStyle/>
          <a:p>
            <a:pPr algn="ctr" defTabSz="912813">
              <a:defRPr/>
            </a:pPr>
            <a:r>
              <a:rPr lang="ru-RU" sz="2000" b="1" dirty="0">
                <a:solidFill>
                  <a:srgbClr val="FFFF00"/>
                </a:solidFill>
                <a:latin typeface="+mn-lt"/>
              </a:rPr>
              <a:t>Схема канала перехвата  наведенных информативных сигналов при подключении средств разведки ПЭМИН к случайным сосредоточенным антеннам</a:t>
            </a:r>
          </a:p>
        </p:txBody>
      </p:sp>
      <p:sp>
        <p:nvSpPr>
          <p:cNvPr id="57362" name="Line 45"/>
          <p:cNvSpPr>
            <a:spLocks noChangeShapeType="1"/>
          </p:cNvSpPr>
          <p:nvPr/>
        </p:nvSpPr>
        <p:spPr bwMode="auto">
          <a:xfrm flipH="1">
            <a:off x="4284663" y="3573463"/>
            <a:ext cx="431800" cy="503237"/>
          </a:xfrm>
          <a:prstGeom prst="line">
            <a:avLst/>
          </a:prstGeom>
          <a:noFill/>
          <a:ln w="9525">
            <a:solidFill>
              <a:srgbClr val="FFFF4B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6000750" y="1500188"/>
            <a:ext cx="1666875" cy="1641475"/>
            <a:chOff x="3281" y="945"/>
            <a:chExt cx="1050" cy="1034"/>
          </a:xfrm>
        </p:grpSpPr>
        <p:sp>
          <p:nvSpPr>
            <p:cNvPr id="57374" name="AutoShape 48"/>
            <p:cNvSpPr>
              <a:spLocks noChangeArrowheads="1"/>
            </p:cNvSpPr>
            <p:nvPr/>
          </p:nvSpPr>
          <p:spPr bwMode="auto">
            <a:xfrm rot="-556574">
              <a:off x="3696" y="1162"/>
              <a:ext cx="635" cy="817"/>
            </a:xfrm>
            <a:prstGeom prst="lightningBolt">
              <a:avLst/>
            </a:prstGeom>
            <a:solidFill>
              <a:srgbClr val="7DFFE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2813"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7375" name="Text Box 49"/>
            <p:cNvSpPr txBox="1">
              <a:spLocks noChangeArrowheads="1"/>
            </p:cNvSpPr>
            <p:nvPr/>
          </p:nvSpPr>
          <p:spPr bwMode="auto">
            <a:xfrm>
              <a:off x="3281" y="945"/>
              <a:ext cx="86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0638" indent="-20638" algn="ctr" defTabSz="912813" eaLnBrk="0" hangingPunct="0">
                <a:spcBef>
                  <a:spcPct val="50000"/>
                </a:spcBef>
                <a:defRPr/>
              </a:pPr>
              <a:r>
                <a:rPr lang="ru-RU" sz="1600" b="1">
                  <a:solidFill>
                    <a:srgbClr val="FFFF00"/>
                  </a:solidFill>
                  <a:latin typeface="+mn-lt"/>
                </a:rPr>
                <a:t>Помехи</a:t>
              </a:r>
            </a:p>
          </p:txBody>
        </p:sp>
      </p:grpSp>
      <p:sp>
        <p:nvSpPr>
          <p:cNvPr id="57364" name="Line 51"/>
          <p:cNvSpPr>
            <a:spLocks noChangeShapeType="1"/>
          </p:cNvSpPr>
          <p:nvPr/>
        </p:nvSpPr>
        <p:spPr bwMode="auto">
          <a:xfrm>
            <a:off x="5219700" y="3357563"/>
            <a:ext cx="3744913" cy="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57365" name="Rectangle 52"/>
          <p:cNvSpPr>
            <a:spLocks noChangeArrowheads="1"/>
          </p:cNvSpPr>
          <p:nvPr/>
        </p:nvSpPr>
        <p:spPr bwMode="auto">
          <a:xfrm>
            <a:off x="8172450" y="3284538"/>
            <a:ext cx="144463" cy="144462"/>
          </a:xfrm>
          <a:prstGeom prst="rect">
            <a:avLst/>
          </a:prstGeom>
          <a:solidFill>
            <a:srgbClr val="FF3300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>
              <a:defRPr/>
            </a:pPr>
            <a:endParaRPr lang="ru-RU">
              <a:latin typeface="+mn-lt"/>
            </a:endParaRPr>
          </a:p>
        </p:txBody>
      </p:sp>
      <p:sp>
        <p:nvSpPr>
          <p:cNvPr id="57366" name="Line 53"/>
          <p:cNvSpPr>
            <a:spLocks noChangeShapeType="1"/>
          </p:cNvSpPr>
          <p:nvPr/>
        </p:nvSpPr>
        <p:spPr bwMode="auto">
          <a:xfrm>
            <a:off x="8243888" y="3429000"/>
            <a:ext cx="0" cy="863600"/>
          </a:xfrm>
          <a:prstGeom prst="line">
            <a:avLst/>
          </a:prstGeom>
          <a:noFill/>
          <a:ln w="38100">
            <a:solidFill>
              <a:srgbClr val="FFFF37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57367" name="Line 54"/>
          <p:cNvSpPr>
            <a:spLocks noChangeShapeType="1"/>
          </p:cNvSpPr>
          <p:nvPr/>
        </p:nvSpPr>
        <p:spPr bwMode="auto">
          <a:xfrm>
            <a:off x="8101013" y="3500438"/>
            <a:ext cx="0" cy="792162"/>
          </a:xfrm>
          <a:prstGeom prst="line">
            <a:avLst/>
          </a:prstGeom>
          <a:noFill/>
          <a:ln w="76200" cap="rnd">
            <a:solidFill>
              <a:srgbClr val="FF33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57368" name="Line 56"/>
          <p:cNvSpPr>
            <a:spLocks noChangeShapeType="1"/>
          </p:cNvSpPr>
          <p:nvPr/>
        </p:nvSpPr>
        <p:spPr bwMode="auto">
          <a:xfrm>
            <a:off x="5219700" y="3251200"/>
            <a:ext cx="2881313" cy="0"/>
          </a:xfrm>
          <a:prstGeom prst="line">
            <a:avLst/>
          </a:prstGeom>
          <a:noFill/>
          <a:ln w="76200" cap="rnd">
            <a:solidFill>
              <a:srgbClr val="FF33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57369" name="Rectangle 57"/>
          <p:cNvSpPr>
            <a:spLocks noChangeArrowheads="1"/>
          </p:cNvSpPr>
          <p:nvPr/>
        </p:nvSpPr>
        <p:spPr bwMode="auto">
          <a:xfrm>
            <a:off x="6372225" y="3668713"/>
            <a:ext cx="18716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>
              <a:defRPr/>
            </a:pPr>
            <a:r>
              <a:rPr lang="ru-RU" sz="1600" dirty="0">
                <a:solidFill>
                  <a:schemeClr val="bg1"/>
                </a:solidFill>
                <a:latin typeface="+mn-lt"/>
              </a:rPr>
              <a:t>Линии</a:t>
            </a:r>
            <a:r>
              <a:rPr lang="ru-RU" sz="1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+mn-lt"/>
              </a:rPr>
              <a:t>ВТСС</a:t>
            </a:r>
          </a:p>
        </p:txBody>
      </p:sp>
      <p:sp>
        <p:nvSpPr>
          <p:cNvPr id="57370" name="Line 58"/>
          <p:cNvSpPr>
            <a:spLocks noChangeShapeType="1"/>
          </p:cNvSpPr>
          <p:nvPr/>
        </p:nvSpPr>
        <p:spPr bwMode="auto">
          <a:xfrm>
            <a:off x="6300788" y="3395663"/>
            <a:ext cx="576262" cy="287337"/>
          </a:xfrm>
          <a:prstGeom prst="line">
            <a:avLst/>
          </a:prstGeom>
          <a:noFill/>
          <a:ln w="9525">
            <a:solidFill>
              <a:srgbClr val="FFFF37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57371" name="Rectangle 62"/>
          <p:cNvSpPr>
            <a:spLocks noChangeArrowheads="1"/>
          </p:cNvSpPr>
          <p:nvPr/>
        </p:nvSpPr>
        <p:spPr bwMode="auto">
          <a:xfrm>
            <a:off x="7134225" y="4337050"/>
            <a:ext cx="1800225" cy="765175"/>
          </a:xfrm>
          <a:prstGeom prst="rect">
            <a:avLst/>
          </a:prstGeom>
          <a:solidFill>
            <a:srgbClr val="FFFFCC"/>
          </a:solidFill>
          <a:ln w="38100" cmpd="dbl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2813">
              <a:defRPr/>
            </a:pPr>
            <a:r>
              <a:rPr lang="ru-RU" b="1">
                <a:latin typeface="+mn-lt"/>
              </a:rPr>
              <a:t>ТСР ПЭМИН</a:t>
            </a:r>
          </a:p>
        </p:txBody>
      </p:sp>
      <p:sp>
        <p:nvSpPr>
          <p:cNvPr id="57372" name="Text Box 78"/>
          <p:cNvSpPr txBox="1">
            <a:spLocks noChangeArrowheads="1"/>
          </p:cNvSpPr>
          <p:nvPr/>
        </p:nvSpPr>
        <p:spPr bwMode="auto">
          <a:xfrm>
            <a:off x="7572375" y="2071688"/>
            <a:ext cx="150018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defRPr/>
            </a:pPr>
            <a:r>
              <a:rPr lang="ru-RU" sz="1600" dirty="0">
                <a:solidFill>
                  <a:srgbClr val="FFFF00"/>
                </a:solidFill>
                <a:latin typeface="+mn-lt"/>
              </a:rPr>
              <a:t>Токосъемник (магнитная антенна)</a:t>
            </a:r>
          </a:p>
        </p:txBody>
      </p:sp>
      <p:cxnSp>
        <p:nvCxnSpPr>
          <p:cNvPr id="32" name="Прямая соединительная линия 31"/>
          <p:cNvCxnSpPr>
            <a:stCxn id="57372" idx="2"/>
            <a:endCxn id="57365" idx="0"/>
          </p:cNvCxnSpPr>
          <p:nvPr/>
        </p:nvCxnSpPr>
        <p:spPr>
          <a:xfrm rot="5400000">
            <a:off x="8093075" y="3054350"/>
            <a:ext cx="382588" cy="777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utoShape 13"/>
          <p:cNvSpPr>
            <a:spLocks noChangeArrowheads="1"/>
          </p:cNvSpPr>
          <p:nvPr/>
        </p:nvSpPr>
        <p:spPr bwMode="auto">
          <a:xfrm>
            <a:off x="636588" y="3910013"/>
            <a:ext cx="863600" cy="304800"/>
          </a:xfrm>
          <a:prstGeom prst="bracketPair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defTabSz="912813" eaLnBrk="0" hangingPunct="0">
              <a:defRPr/>
            </a:pPr>
            <a:r>
              <a:rPr lang="ru-RU" dirty="0">
                <a:solidFill>
                  <a:schemeClr val="bg1"/>
                </a:solidFill>
                <a:latin typeface="+mn-lt"/>
              </a:rPr>
              <a:t>ТСПИ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4572000" y="3000375"/>
          <a:ext cx="62230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Visio" r:id="rId3" imgW="622935" imgH="586842" progId="Visio.Drawing.11">
                  <p:embed/>
                </p:oleObj>
              </mc:Choice>
              <mc:Fallback>
                <p:oleObj name="Visio" r:id="rId3" imgW="622935" imgH="586842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000375"/>
                        <a:ext cx="622300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1" name="TextBox 33"/>
          <p:cNvSpPr txBox="1">
            <a:spLocks noChangeArrowheads="1"/>
          </p:cNvSpPr>
          <p:nvPr/>
        </p:nvSpPr>
        <p:spPr bwMode="auto">
          <a:xfrm>
            <a:off x="3571875" y="4098925"/>
            <a:ext cx="13573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>
                <a:solidFill>
                  <a:schemeClr val="bg1"/>
                </a:solidFill>
              </a:rPr>
              <a:t>ВТСС</a:t>
            </a:r>
            <a:endParaRPr lang="ru-RU" sz="1600"/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1714500" y="3322638"/>
            <a:ext cx="2786063" cy="1587"/>
          </a:xfrm>
          <a:prstGeom prst="line">
            <a:avLst/>
          </a:prstGeom>
          <a:ln w="762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347" name="Freeform 31"/>
          <p:cNvSpPr>
            <a:spLocks/>
          </p:cNvSpPr>
          <p:nvPr/>
        </p:nvSpPr>
        <p:spPr bwMode="auto">
          <a:xfrm>
            <a:off x="4611688" y="1808163"/>
            <a:ext cx="1247775" cy="4105275"/>
          </a:xfrm>
          <a:custGeom>
            <a:avLst/>
            <a:gdLst>
              <a:gd name="T0" fmla="*/ 2147483647 w 786"/>
              <a:gd name="T1" fmla="*/ 0 h 2586"/>
              <a:gd name="T2" fmla="*/ 2147483647 w 786"/>
              <a:gd name="T3" fmla="*/ 2147483647 h 2586"/>
              <a:gd name="T4" fmla="*/ 2147483647 w 786"/>
              <a:gd name="T5" fmla="*/ 2147483647 h 2586"/>
              <a:gd name="T6" fmla="*/ 2147483647 w 786"/>
              <a:gd name="T7" fmla="*/ 2147483647 h 2586"/>
              <a:gd name="T8" fmla="*/ 2147483647 w 786"/>
              <a:gd name="T9" fmla="*/ 2147483647 h 2586"/>
              <a:gd name="T10" fmla="*/ 2147483647 w 786"/>
              <a:gd name="T11" fmla="*/ 2147483647 h 2586"/>
              <a:gd name="T12" fmla="*/ 2147483647 w 786"/>
              <a:gd name="T13" fmla="*/ 2147483647 h 2586"/>
              <a:gd name="T14" fmla="*/ 2147483647 w 786"/>
              <a:gd name="T15" fmla="*/ 2147483647 h 2586"/>
              <a:gd name="T16" fmla="*/ 2147483647 w 786"/>
              <a:gd name="T17" fmla="*/ 2147483647 h 2586"/>
              <a:gd name="T18" fmla="*/ 2147483647 w 786"/>
              <a:gd name="T19" fmla="*/ 2147483647 h 2586"/>
              <a:gd name="T20" fmla="*/ 0 w 786"/>
              <a:gd name="T21" fmla="*/ 2147483647 h 25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86"/>
              <a:gd name="T34" fmla="*/ 0 h 2586"/>
              <a:gd name="T35" fmla="*/ 786 w 786"/>
              <a:gd name="T36" fmla="*/ 2586 h 258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86" h="2586">
                <a:moveTo>
                  <a:pt x="362" y="0"/>
                </a:moveTo>
                <a:cubicBezTo>
                  <a:pt x="408" y="37"/>
                  <a:pt x="454" y="75"/>
                  <a:pt x="499" y="136"/>
                </a:cubicBezTo>
                <a:cubicBezTo>
                  <a:pt x="544" y="197"/>
                  <a:pt x="597" y="287"/>
                  <a:pt x="635" y="363"/>
                </a:cubicBezTo>
                <a:cubicBezTo>
                  <a:pt x="673" y="439"/>
                  <a:pt x="702" y="507"/>
                  <a:pt x="725" y="590"/>
                </a:cubicBezTo>
                <a:cubicBezTo>
                  <a:pt x="748" y="673"/>
                  <a:pt x="763" y="794"/>
                  <a:pt x="771" y="862"/>
                </a:cubicBezTo>
                <a:cubicBezTo>
                  <a:pt x="779" y="930"/>
                  <a:pt x="771" y="938"/>
                  <a:pt x="771" y="998"/>
                </a:cubicBezTo>
                <a:cubicBezTo>
                  <a:pt x="771" y="1058"/>
                  <a:pt x="786" y="1112"/>
                  <a:pt x="771" y="1225"/>
                </a:cubicBezTo>
                <a:cubicBezTo>
                  <a:pt x="756" y="1338"/>
                  <a:pt x="725" y="1543"/>
                  <a:pt x="680" y="1679"/>
                </a:cubicBezTo>
                <a:cubicBezTo>
                  <a:pt x="635" y="1815"/>
                  <a:pt x="567" y="1936"/>
                  <a:pt x="499" y="2042"/>
                </a:cubicBezTo>
                <a:cubicBezTo>
                  <a:pt x="431" y="2148"/>
                  <a:pt x="355" y="2223"/>
                  <a:pt x="272" y="2314"/>
                </a:cubicBezTo>
                <a:cubicBezTo>
                  <a:pt x="189" y="2405"/>
                  <a:pt x="45" y="2541"/>
                  <a:pt x="0" y="2586"/>
                </a:cubicBezTo>
              </a:path>
            </a:pathLst>
          </a:custGeom>
          <a:noFill/>
          <a:ln w="101600" cap="rnd">
            <a:solidFill>
              <a:srgbClr val="FF33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 defTabSz="912813">
              <a:defRPr/>
            </a:pPr>
            <a:endParaRPr lang="ru-RU">
              <a:latin typeface="+mn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/>
          <p:cNvCxnSpPr/>
          <p:nvPr/>
        </p:nvCxnSpPr>
        <p:spPr>
          <a:xfrm>
            <a:off x="5456238" y="3794125"/>
            <a:ext cx="3429000" cy="1588"/>
          </a:xfrm>
          <a:prstGeom prst="line">
            <a:avLst/>
          </a:prstGeom>
          <a:ln w="76200">
            <a:solidFill>
              <a:srgbClr val="11FF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5" name="Picture 3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7213" y="3125788"/>
            <a:ext cx="1143000" cy="90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6" name="Text Box 37"/>
          <p:cNvSpPr txBox="1">
            <a:spLocks noChangeArrowheads="1"/>
          </p:cNvSpPr>
          <p:nvPr/>
        </p:nvSpPr>
        <p:spPr bwMode="auto">
          <a:xfrm>
            <a:off x="3160713" y="2071688"/>
            <a:ext cx="1768475" cy="830262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defRPr/>
            </a:pPr>
            <a:r>
              <a:rPr lang="ru-RU" sz="1600" dirty="0">
                <a:solidFill>
                  <a:srgbClr val="FFFF37"/>
                </a:solidFill>
                <a:latin typeface="+mn-lt"/>
              </a:rPr>
              <a:t>Наведенный электрический сигнал</a:t>
            </a:r>
          </a:p>
        </p:txBody>
      </p:sp>
      <p:sp>
        <p:nvSpPr>
          <p:cNvPr id="59397" name="Text Box 13"/>
          <p:cNvSpPr txBox="1">
            <a:spLocks noChangeArrowheads="1"/>
          </p:cNvSpPr>
          <p:nvPr/>
        </p:nvSpPr>
        <p:spPr bwMode="auto">
          <a:xfrm>
            <a:off x="2428875" y="4527550"/>
            <a:ext cx="2500313" cy="830263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4163" indent="-284163" algn="ctr" defTabSz="912813">
              <a:tabLst>
                <a:tab pos="379413" algn="l"/>
              </a:tabLst>
              <a:defRPr/>
            </a:pPr>
            <a:r>
              <a:rPr lang="ru-RU" sz="1600" dirty="0">
                <a:solidFill>
                  <a:schemeClr val="bg1"/>
                </a:solidFill>
                <a:latin typeface="+mn-lt"/>
              </a:rPr>
              <a:t>Соединительные линии ВТСС, посторонние проводники</a:t>
            </a:r>
          </a:p>
        </p:txBody>
      </p:sp>
      <p:sp>
        <p:nvSpPr>
          <p:cNvPr id="59398" name="Line 49"/>
          <p:cNvSpPr>
            <a:spLocks noChangeShapeType="1"/>
          </p:cNvSpPr>
          <p:nvPr/>
        </p:nvSpPr>
        <p:spPr bwMode="auto">
          <a:xfrm>
            <a:off x="6084888" y="2276475"/>
            <a:ext cx="0" cy="4248150"/>
          </a:xfrm>
          <a:prstGeom prst="line">
            <a:avLst/>
          </a:prstGeom>
          <a:noFill/>
          <a:ln w="127000" cmpd="tri">
            <a:solidFill>
              <a:srgbClr val="FFFF37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59399" name="Freeform 28"/>
          <p:cNvSpPr>
            <a:spLocks/>
          </p:cNvSpPr>
          <p:nvPr/>
        </p:nvSpPr>
        <p:spPr bwMode="auto">
          <a:xfrm>
            <a:off x="4403725" y="1984375"/>
            <a:ext cx="1247775" cy="4105275"/>
          </a:xfrm>
          <a:custGeom>
            <a:avLst/>
            <a:gdLst>
              <a:gd name="T0" fmla="*/ 2147483647 w 786"/>
              <a:gd name="T1" fmla="*/ 0 h 2586"/>
              <a:gd name="T2" fmla="*/ 2147483647 w 786"/>
              <a:gd name="T3" fmla="*/ 2147483647 h 2586"/>
              <a:gd name="T4" fmla="*/ 2147483647 w 786"/>
              <a:gd name="T5" fmla="*/ 2147483647 h 2586"/>
              <a:gd name="T6" fmla="*/ 2147483647 w 786"/>
              <a:gd name="T7" fmla="*/ 2147483647 h 2586"/>
              <a:gd name="T8" fmla="*/ 2147483647 w 786"/>
              <a:gd name="T9" fmla="*/ 2147483647 h 2586"/>
              <a:gd name="T10" fmla="*/ 2147483647 w 786"/>
              <a:gd name="T11" fmla="*/ 2147483647 h 2586"/>
              <a:gd name="T12" fmla="*/ 2147483647 w 786"/>
              <a:gd name="T13" fmla="*/ 2147483647 h 2586"/>
              <a:gd name="T14" fmla="*/ 2147483647 w 786"/>
              <a:gd name="T15" fmla="*/ 2147483647 h 2586"/>
              <a:gd name="T16" fmla="*/ 2147483647 w 786"/>
              <a:gd name="T17" fmla="*/ 2147483647 h 2586"/>
              <a:gd name="T18" fmla="*/ 2147483647 w 786"/>
              <a:gd name="T19" fmla="*/ 2147483647 h 2586"/>
              <a:gd name="T20" fmla="*/ 0 w 786"/>
              <a:gd name="T21" fmla="*/ 2147483647 h 25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86"/>
              <a:gd name="T34" fmla="*/ 0 h 2586"/>
              <a:gd name="T35" fmla="*/ 786 w 786"/>
              <a:gd name="T36" fmla="*/ 2586 h 258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86" h="2586">
                <a:moveTo>
                  <a:pt x="362" y="0"/>
                </a:moveTo>
                <a:cubicBezTo>
                  <a:pt x="408" y="37"/>
                  <a:pt x="454" y="75"/>
                  <a:pt x="499" y="136"/>
                </a:cubicBezTo>
                <a:cubicBezTo>
                  <a:pt x="544" y="197"/>
                  <a:pt x="597" y="287"/>
                  <a:pt x="635" y="363"/>
                </a:cubicBezTo>
                <a:cubicBezTo>
                  <a:pt x="673" y="439"/>
                  <a:pt x="702" y="507"/>
                  <a:pt x="725" y="590"/>
                </a:cubicBezTo>
                <a:cubicBezTo>
                  <a:pt x="748" y="673"/>
                  <a:pt x="763" y="794"/>
                  <a:pt x="771" y="862"/>
                </a:cubicBezTo>
                <a:cubicBezTo>
                  <a:pt x="779" y="930"/>
                  <a:pt x="771" y="938"/>
                  <a:pt x="771" y="998"/>
                </a:cubicBezTo>
                <a:cubicBezTo>
                  <a:pt x="771" y="1058"/>
                  <a:pt x="786" y="1112"/>
                  <a:pt x="771" y="1225"/>
                </a:cubicBezTo>
                <a:cubicBezTo>
                  <a:pt x="756" y="1338"/>
                  <a:pt x="725" y="1543"/>
                  <a:pt x="680" y="1679"/>
                </a:cubicBezTo>
                <a:cubicBezTo>
                  <a:pt x="635" y="1815"/>
                  <a:pt x="567" y="1936"/>
                  <a:pt x="499" y="2042"/>
                </a:cubicBezTo>
                <a:cubicBezTo>
                  <a:pt x="431" y="2148"/>
                  <a:pt x="355" y="2223"/>
                  <a:pt x="272" y="2314"/>
                </a:cubicBezTo>
                <a:cubicBezTo>
                  <a:pt x="189" y="2405"/>
                  <a:pt x="45" y="2541"/>
                  <a:pt x="0" y="2586"/>
                </a:cubicBezTo>
              </a:path>
            </a:pathLst>
          </a:custGeom>
          <a:noFill/>
          <a:ln w="101600" cap="rnd">
            <a:solidFill>
              <a:srgbClr val="FF33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 defTabSz="912813">
              <a:defRPr/>
            </a:pPr>
            <a:endParaRPr lang="ru-RU">
              <a:latin typeface="+mn-lt"/>
            </a:endParaRPr>
          </a:p>
        </p:txBody>
      </p:sp>
      <p:sp>
        <p:nvSpPr>
          <p:cNvPr id="59400" name="AutoShape 5"/>
          <p:cNvSpPr>
            <a:spLocks noChangeArrowheads="1"/>
          </p:cNvSpPr>
          <p:nvPr/>
        </p:nvSpPr>
        <p:spPr bwMode="auto">
          <a:xfrm flipH="1">
            <a:off x="107950" y="3281363"/>
            <a:ext cx="1436688" cy="863600"/>
          </a:xfrm>
          <a:prstGeom prst="flowChartDelay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2813" eaLnBrk="0" hangingPunct="0">
              <a:defRPr/>
            </a:pPr>
            <a:r>
              <a:rPr lang="ru-RU" sz="1600" b="1">
                <a:latin typeface="+mn-lt"/>
              </a:rPr>
              <a:t>Источник</a:t>
            </a:r>
          </a:p>
          <a:p>
            <a:pPr algn="ctr" defTabSz="912813" eaLnBrk="0" hangingPunct="0">
              <a:defRPr/>
            </a:pPr>
            <a:r>
              <a:rPr lang="ru-RU" sz="1600" b="1">
                <a:latin typeface="+mn-lt"/>
              </a:rPr>
              <a:t>сигнала</a:t>
            </a:r>
          </a:p>
        </p:txBody>
      </p:sp>
      <p:sp>
        <p:nvSpPr>
          <p:cNvPr id="59401" name="Text Box 11"/>
          <p:cNvSpPr txBox="1">
            <a:spLocks noChangeArrowheads="1"/>
          </p:cNvSpPr>
          <p:nvPr/>
        </p:nvSpPr>
        <p:spPr bwMode="auto">
          <a:xfrm>
            <a:off x="4603750" y="4437063"/>
            <a:ext cx="2209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4163" indent="-284163" defTabSz="912813" eaLnBrk="0" hangingPunct="0">
              <a:spcBef>
                <a:spcPct val="50000"/>
              </a:spcBef>
              <a:buFontTx/>
              <a:buChar char="•"/>
              <a:tabLst>
                <a:tab pos="379413" algn="l"/>
              </a:tabLst>
              <a:defRPr/>
            </a:pPr>
            <a:endParaRPr lang="ru-RU" sz="160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59402" name="Text Box 24"/>
          <p:cNvSpPr txBox="1">
            <a:spLocks noChangeArrowheads="1"/>
          </p:cNvSpPr>
          <p:nvPr/>
        </p:nvSpPr>
        <p:spPr bwMode="auto">
          <a:xfrm>
            <a:off x="2490788" y="5500688"/>
            <a:ext cx="11525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>
              <a:spcBef>
                <a:spcPct val="50000"/>
              </a:spcBef>
              <a:defRPr/>
            </a:pPr>
            <a:r>
              <a:rPr lang="ru-RU" b="1" dirty="0">
                <a:solidFill>
                  <a:srgbClr val="FFFF00"/>
                </a:solidFill>
                <a:latin typeface="+mn-lt"/>
              </a:rPr>
              <a:t>Зона </a:t>
            </a:r>
            <a:r>
              <a:rPr lang="en-US" b="1" i="1" dirty="0">
                <a:solidFill>
                  <a:srgbClr val="FFFF00"/>
                </a:solidFill>
                <a:latin typeface="+mn-lt"/>
              </a:rPr>
              <a:t>r</a:t>
            </a:r>
            <a:r>
              <a:rPr lang="en-US" b="1" dirty="0">
                <a:solidFill>
                  <a:srgbClr val="FFFF00"/>
                </a:solidFill>
                <a:latin typeface="+mn-lt"/>
              </a:rPr>
              <a:t>1’</a:t>
            </a:r>
            <a:endParaRPr lang="ru-RU" b="1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59404" name="Text Box 35"/>
          <p:cNvSpPr txBox="1">
            <a:spLocks noChangeArrowheads="1"/>
          </p:cNvSpPr>
          <p:nvPr/>
        </p:nvSpPr>
        <p:spPr bwMode="auto">
          <a:xfrm>
            <a:off x="1785938" y="2268538"/>
            <a:ext cx="7969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2813">
              <a:defRPr/>
            </a:pPr>
            <a:r>
              <a:rPr lang="ru-RU" sz="1600" dirty="0">
                <a:solidFill>
                  <a:srgbClr val="FFFF37"/>
                </a:solidFill>
                <a:latin typeface="+mn-lt"/>
              </a:rPr>
              <a:t>ПЭМИ</a:t>
            </a:r>
          </a:p>
        </p:txBody>
      </p:sp>
      <p:sp>
        <p:nvSpPr>
          <p:cNvPr id="59405" name="Text Box 42"/>
          <p:cNvSpPr txBox="1">
            <a:spLocks noChangeArrowheads="1"/>
          </p:cNvSpPr>
          <p:nvPr/>
        </p:nvSpPr>
        <p:spPr bwMode="auto">
          <a:xfrm>
            <a:off x="6300788" y="5656263"/>
            <a:ext cx="2122487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>
              <a:spcBef>
                <a:spcPct val="50000"/>
              </a:spcBef>
              <a:defRPr/>
            </a:pPr>
            <a:r>
              <a:rPr lang="ru-RU" b="1">
                <a:solidFill>
                  <a:schemeClr val="bg1"/>
                </a:solidFill>
                <a:latin typeface="+mn-lt"/>
              </a:rPr>
              <a:t>Граница контролируемой зоны объекта</a:t>
            </a:r>
          </a:p>
        </p:txBody>
      </p:sp>
      <p:sp>
        <p:nvSpPr>
          <p:cNvPr id="59406" name="Rectangle 45"/>
          <p:cNvSpPr>
            <a:spLocks noChangeArrowheads="1"/>
          </p:cNvSpPr>
          <p:nvPr/>
        </p:nvSpPr>
        <p:spPr bwMode="auto">
          <a:xfrm>
            <a:off x="0" y="198438"/>
            <a:ext cx="9144000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0" anchor="ctr">
            <a:spAutoFit/>
          </a:bodyPr>
          <a:lstStyle/>
          <a:p>
            <a:pPr algn="ctr" defTabSz="912813">
              <a:defRPr/>
            </a:pPr>
            <a:r>
              <a:rPr lang="ru-RU" sz="2000" b="1" dirty="0">
                <a:solidFill>
                  <a:srgbClr val="FFFF00"/>
                </a:solidFill>
                <a:latin typeface="+mn-lt"/>
              </a:rPr>
              <a:t>Схема канала перехвата  наведенных информативных сигналов при подключении средств разведки ПЭМИН к случайным распределенным антеннам</a:t>
            </a: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6342063" y="2071688"/>
            <a:ext cx="1598612" cy="1357312"/>
            <a:chOff x="3696" y="1124"/>
            <a:chExt cx="1007" cy="855"/>
          </a:xfrm>
        </p:grpSpPr>
        <p:sp>
          <p:nvSpPr>
            <p:cNvPr id="59421" name="AutoShape 51"/>
            <p:cNvSpPr>
              <a:spLocks noChangeArrowheads="1"/>
            </p:cNvSpPr>
            <p:nvPr/>
          </p:nvSpPr>
          <p:spPr bwMode="auto">
            <a:xfrm rot="-556574">
              <a:off x="3696" y="1162"/>
              <a:ext cx="635" cy="817"/>
            </a:xfrm>
            <a:prstGeom prst="lightningBolt">
              <a:avLst/>
            </a:prstGeom>
            <a:solidFill>
              <a:srgbClr val="7DFFE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2813"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59422" name="Text Box 52"/>
            <p:cNvSpPr txBox="1">
              <a:spLocks noChangeArrowheads="1"/>
            </p:cNvSpPr>
            <p:nvPr/>
          </p:nvSpPr>
          <p:spPr bwMode="auto">
            <a:xfrm>
              <a:off x="3841" y="1124"/>
              <a:ext cx="86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0638" indent="-20638" algn="ctr" defTabSz="912813" eaLnBrk="0" hangingPunct="0">
                <a:spcBef>
                  <a:spcPct val="50000"/>
                </a:spcBef>
                <a:defRPr/>
              </a:pPr>
              <a:r>
                <a:rPr lang="ru-RU" sz="1600" b="1" dirty="0">
                  <a:solidFill>
                    <a:srgbClr val="FFFF00"/>
                  </a:solidFill>
                  <a:latin typeface="+mn-lt"/>
                </a:rPr>
                <a:t>Помехи</a:t>
              </a:r>
            </a:p>
          </p:txBody>
        </p:sp>
      </p:grpSp>
      <p:sp>
        <p:nvSpPr>
          <p:cNvPr id="59408" name="Line 22"/>
          <p:cNvSpPr>
            <a:spLocks noChangeShapeType="1"/>
          </p:cNvSpPr>
          <p:nvPr/>
        </p:nvSpPr>
        <p:spPr bwMode="auto">
          <a:xfrm flipH="1">
            <a:off x="1643063" y="2674938"/>
            <a:ext cx="504825" cy="1081087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59409" name="AutoShape 62"/>
          <p:cNvSpPr>
            <a:spLocks noChangeArrowheads="1"/>
          </p:cNvSpPr>
          <p:nvPr/>
        </p:nvSpPr>
        <p:spPr bwMode="auto">
          <a:xfrm>
            <a:off x="1928813" y="3155950"/>
            <a:ext cx="1897062" cy="1152525"/>
          </a:xfrm>
          <a:prstGeom prst="doubleWave">
            <a:avLst>
              <a:gd name="adj1" fmla="val 10319"/>
              <a:gd name="adj2" fmla="val 0"/>
            </a:avLst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2813" eaLnBrk="0" hangingPunct="0">
              <a:defRPr/>
            </a:pPr>
            <a:r>
              <a:rPr lang="ru-RU" sz="1400" b="1">
                <a:latin typeface="+mn-lt"/>
              </a:rPr>
              <a:t>Воздушная</a:t>
            </a:r>
          </a:p>
          <a:p>
            <a:pPr algn="ctr" defTabSz="912813" eaLnBrk="0" hangingPunct="0">
              <a:defRPr/>
            </a:pPr>
            <a:r>
              <a:rPr lang="ru-RU" sz="1400" b="1">
                <a:latin typeface="+mn-lt"/>
              </a:rPr>
              <a:t> </a:t>
            </a:r>
          </a:p>
          <a:p>
            <a:pPr algn="ctr" defTabSz="912813" eaLnBrk="0" hangingPunct="0">
              <a:defRPr/>
            </a:pPr>
            <a:r>
              <a:rPr lang="ru-RU" sz="1400" b="1">
                <a:latin typeface="+mn-lt"/>
              </a:rPr>
              <a:t>среда</a:t>
            </a:r>
          </a:p>
        </p:txBody>
      </p:sp>
      <p:sp>
        <p:nvSpPr>
          <p:cNvPr id="59410" name="Line 65"/>
          <p:cNvSpPr>
            <a:spLocks noChangeShapeType="1"/>
          </p:cNvSpPr>
          <p:nvPr/>
        </p:nvSpPr>
        <p:spPr bwMode="auto">
          <a:xfrm>
            <a:off x="1547813" y="3751263"/>
            <a:ext cx="2879725" cy="0"/>
          </a:xfrm>
          <a:prstGeom prst="line">
            <a:avLst/>
          </a:prstGeom>
          <a:noFill/>
          <a:ln w="76200">
            <a:solidFill>
              <a:srgbClr val="FF33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59411" name="Line 67"/>
          <p:cNvSpPr>
            <a:spLocks noChangeShapeType="1"/>
          </p:cNvSpPr>
          <p:nvPr/>
        </p:nvSpPr>
        <p:spPr bwMode="auto">
          <a:xfrm flipV="1">
            <a:off x="5143500" y="3552825"/>
            <a:ext cx="3143250" cy="46038"/>
          </a:xfrm>
          <a:prstGeom prst="line">
            <a:avLst/>
          </a:prstGeom>
          <a:noFill/>
          <a:ln w="76200" cap="rnd">
            <a:solidFill>
              <a:srgbClr val="FF33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59412" name="Line 68"/>
          <p:cNvSpPr>
            <a:spLocks noChangeShapeType="1"/>
          </p:cNvSpPr>
          <p:nvPr/>
        </p:nvSpPr>
        <p:spPr bwMode="auto">
          <a:xfrm flipH="1">
            <a:off x="3995738" y="3914775"/>
            <a:ext cx="720725" cy="574675"/>
          </a:xfrm>
          <a:prstGeom prst="line">
            <a:avLst/>
          </a:prstGeom>
          <a:noFill/>
          <a:ln w="19050">
            <a:solidFill>
              <a:srgbClr val="FFFF37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59413" name="Rectangle 69"/>
          <p:cNvSpPr>
            <a:spLocks noChangeArrowheads="1"/>
          </p:cNvSpPr>
          <p:nvPr/>
        </p:nvSpPr>
        <p:spPr bwMode="auto">
          <a:xfrm>
            <a:off x="8243888" y="3716338"/>
            <a:ext cx="144462" cy="144462"/>
          </a:xfrm>
          <a:prstGeom prst="rect">
            <a:avLst/>
          </a:prstGeom>
          <a:solidFill>
            <a:srgbClr val="FF3300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>
              <a:defRPr/>
            </a:pPr>
            <a:endParaRPr lang="ru-RU">
              <a:latin typeface="+mn-lt"/>
            </a:endParaRPr>
          </a:p>
        </p:txBody>
      </p:sp>
      <p:sp>
        <p:nvSpPr>
          <p:cNvPr id="59414" name="Rectangle 72"/>
          <p:cNvSpPr>
            <a:spLocks noChangeArrowheads="1"/>
          </p:cNvSpPr>
          <p:nvPr/>
        </p:nvSpPr>
        <p:spPr bwMode="auto">
          <a:xfrm>
            <a:off x="7019925" y="4643438"/>
            <a:ext cx="1800225" cy="765175"/>
          </a:xfrm>
          <a:prstGeom prst="rect">
            <a:avLst/>
          </a:prstGeom>
          <a:solidFill>
            <a:srgbClr val="FFFFCC"/>
          </a:solidFill>
          <a:ln w="38100" cmpd="dbl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2813">
              <a:defRPr/>
            </a:pPr>
            <a:r>
              <a:rPr lang="ru-RU" b="1">
                <a:latin typeface="+mn-lt"/>
              </a:rPr>
              <a:t>ТСР ПЭМИН</a:t>
            </a:r>
          </a:p>
        </p:txBody>
      </p:sp>
      <p:sp>
        <p:nvSpPr>
          <p:cNvPr id="59415" name="Line 73"/>
          <p:cNvSpPr>
            <a:spLocks noChangeShapeType="1"/>
          </p:cNvSpPr>
          <p:nvPr/>
        </p:nvSpPr>
        <p:spPr bwMode="auto">
          <a:xfrm>
            <a:off x="8316913" y="3860800"/>
            <a:ext cx="0" cy="792163"/>
          </a:xfrm>
          <a:prstGeom prst="line">
            <a:avLst/>
          </a:prstGeom>
          <a:noFill/>
          <a:ln w="38100">
            <a:solidFill>
              <a:srgbClr val="FFFF37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59416" name="Line 74"/>
          <p:cNvSpPr>
            <a:spLocks noChangeShapeType="1"/>
          </p:cNvSpPr>
          <p:nvPr/>
        </p:nvSpPr>
        <p:spPr bwMode="auto">
          <a:xfrm>
            <a:off x="8101013" y="3933825"/>
            <a:ext cx="0" cy="647700"/>
          </a:xfrm>
          <a:prstGeom prst="line">
            <a:avLst/>
          </a:prstGeom>
          <a:noFill/>
          <a:ln w="76200" cap="rnd">
            <a:solidFill>
              <a:srgbClr val="FF33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59417" name="Line 76"/>
          <p:cNvSpPr>
            <a:spLocks noChangeShapeType="1"/>
          </p:cNvSpPr>
          <p:nvPr/>
        </p:nvSpPr>
        <p:spPr bwMode="auto">
          <a:xfrm>
            <a:off x="4170363" y="3008313"/>
            <a:ext cx="1143000" cy="571500"/>
          </a:xfrm>
          <a:prstGeom prst="line">
            <a:avLst/>
          </a:prstGeom>
          <a:noFill/>
          <a:ln w="9525">
            <a:solidFill>
              <a:srgbClr val="FFFF37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59418" name="Line 77"/>
          <p:cNvSpPr>
            <a:spLocks noChangeShapeType="1"/>
          </p:cNvSpPr>
          <p:nvPr/>
        </p:nvSpPr>
        <p:spPr bwMode="auto">
          <a:xfrm>
            <a:off x="3643313" y="5786438"/>
            <a:ext cx="792162" cy="215900"/>
          </a:xfrm>
          <a:prstGeom prst="line">
            <a:avLst/>
          </a:prstGeom>
          <a:noFill/>
          <a:ln w="9525">
            <a:solidFill>
              <a:srgbClr val="FFFF37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59419" name="Text Box 78"/>
          <p:cNvSpPr txBox="1">
            <a:spLocks noChangeArrowheads="1"/>
          </p:cNvSpPr>
          <p:nvPr/>
        </p:nvSpPr>
        <p:spPr bwMode="auto">
          <a:xfrm>
            <a:off x="7643813" y="2428875"/>
            <a:ext cx="15001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defRPr/>
            </a:pPr>
            <a:r>
              <a:rPr lang="ru-RU" sz="1600" dirty="0">
                <a:solidFill>
                  <a:srgbClr val="FFFF00"/>
                </a:solidFill>
                <a:latin typeface="+mn-lt"/>
              </a:rPr>
              <a:t>Токосъемник </a:t>
            </a:r>
          </a:p>
          <a:p>
            <a:pPr algn="ctr" defTabSz="912813">
              <a:defRPr/>
            </a:pPr>
            <a:r>
              <a:rPr lang="ru-RU" sz="1600" dirty="0">
                <a:solidFill>
                  <a:srgbClr val="FFFF00"/>
                </a:solidFill>
                <a:latin typeface="+mn-lt"/>
              </a:rPr>
              <a:t>(магнитная антенна)</a:t>
            </a:r>
          </a:p>
        </p:txBody>
      </p:sp>
      <p:sp>
        <p:nvSpPr>
          <p:cNvPr id="31" name="AutoShape 13"/>
          <p:cNvSpPr>
            <a:spLocks noChangeArrowheads="1"/>
          </p:cNvSpPr>
          <p:nvPr/>
        </p:nvSpPr>
        <p:spPr bwMode="auto">
          <a:xfrm>
            <a:off x="500063" y="4286250"/>
            <a:ext cx="863600" cy="304800"/>
          </a:xfrm>
          <a:prstGeom prst="bracketPair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defTabSz="912813" eaLnBrk="0" hangingPunct="0">
              <a:defRPr/>
            </a:pPr>
            <a:r>
              <a:rPr lang="ru-RU" b="1" dirty="0">
                <a:solidFill>
                  <a:schemeClr val="bg1"/>
                </a:solidFill>
                <a:latin typeface="+mn-lt"/>
              </a:rPr>
              <a:t>ТСПИ</a:t>
            </a:r>
          </a:p>
        </p:txBody>
      </p:sp>
      <p:cxnSp>
        <p:nvCxnSpPr>
          <p:cNvPr id="34" name="Прямая соединительная линия 33"/>
          <p:cNvCxnSpPr>
            <a:stCxn id="59413" idx="0"/>
            <a:endCxn id="59419" idx="2"/>
          </p:cNvCxnSpPr>
          <p:nvPr/>
        </p:nvCxnSpPr>
        <p:spPr>
          <a:xfrm rot="5400000" flipH="1" flipV="1">
            <a:off x="8126413" y="3449638"/>
            <a:ext cx="457200" cy="762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Line 4"/>
          <p:cNvSpPr>
            <a:spLocks noChangeShapeType="1"/>
          </p:cNvSpPr>
          <p:nvPr/>
        </p:nvSpPr>
        <p:spPr bwMode="auto">
          <a:xfrm>
            <a:off x="5148263" y="1943100"/>
            <a:ext cx="0" cy="3600450"/>
          </a:xfrm>
          <a:prstGeom prst="line">
            <a:avLst/>
          </a:prstGeom>
          <a:noFill/>
          <a:ln w="101600" cmpd="tri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60422" name="AutoShape 6"/>
          <p:cNvSpPr>
            <a:spLocks noChangeArrowheads="1"/>
          </p:cNvSpPr>
          <p:nvPr/>
        </p:nvSpPr>
        <p:spPr bwMode="auto">
          <a:xfrm flipH="1">
            <a:off x="107950" y="2825750"/>
            <a:ext cx="1436688" cy="863600"/>
          </a:xfrm>
          <a:prstGeom prst="flowChartDelay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2813" eaLnBrk="0" hangingPunct="0">
              <a:defRPr/>
            </a:pPr>
            <a:r>
              <a:rPr lang="ru-RU" sz="1600" b="1">
                <a:latin typeface="+mn-lt"/>
              </a:rPr>
              <a:t>Источник</a:t>
            </a:r>
          </a:p>
          <a:p>
            <a:pPr algn="ctr" defTabSz="912813" eaLnBrk="0" hangingPunct="0">
              <a:defRPr/>
            </a:pPr>
            <a:r>
              <a:rPr lang="ru-RU" sz="1600" b="1">
                <a:latin typeface="+mn-lt"/>
              </a:rPr>
              <a:t>сигнала</a:t>
            </a:r>
          </a:p>
        </p:txBody>
      </p:sp>
      <p:sp>
        <p:nvSpPr>
          <p:cNvPr id="60424" name="Text Box 12"/>
          <p:cNvSpPr txBox="1">
            <a:spLocks noChangeArrowheads="1"/>
          </p:cNvSpPr>
          <p:nvPr/>
        </p:nvSpPr>
        <p:spPr bwMode="auto">
          <a:xfrm>
            <a:off x="2771775" y="4606925"/>
            <a:ext cx="2122488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912813">
              <a:spcBef>
                <a:spcPct val="50000"/>
              </a:spcBef>
              <a:defRPr/>
            </a:pPr>
            <a:r>
              <a:rPr lang="ru-RU" b="1">
                <a:solidFill>
                  <a:schemeClr val="bg1"/>
                </a:solidFill>
                <a:latin typeface="+mn-lt"/>
              </a:rPr>
              <a:t>Граница контролируемой зоны</a:t>
            </a:r>
          </a:p>
        </p:txBody>
      </p:sp>
      <p:sp>
        <p:nvSpPr>
          <p:cNvPr id="60425" name="Text Box 13"/>
          <p:cNvSpPr txBox="1">
            <a:spLocks noChangeArrowheads="1"/>
          </p:cNvSpPr>
          <p:nvPr/>
        </p:nvSpPr>
        <p:spPr bwMode="auto">
          <a:xfrm>
            <a:off x="1928813" y="1884363"/>
            <a:ext cx="252095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defRPr/>
            </a:pPr>
            <a:r>
              <a:rPr lang="ru-RU" sz="1600" dirty="0">
                <a:solidFill>
                  <a:srgbClr val="FFFF37"/>
                </a:solidFill>
                <a:latin typeface="+mn-lt"/>
              </a:rPr>
              <a:t>Информативный высокочастотный сигнал</a:t>
            </a:r>
          </a:p>
        </p:txBody>
      </p:sp>
      <p:sp>
        <p:nvSpPr>
          <p:cNvPr id="60426" name="Rectangle 20"/>
          <p:cNvSpPr>
            <a:spLocks noChangeArrowheads="1"/>
          </p:cNvSpPr>
          <p:nvPr/>
        </p:nvSpPr>
        <p:spPr bwMode="auto">
          <a:xfrm>
            <a:off x="0" y="214313"/>
            <a:ext cx="9144000" cy="96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0" anchor="ctr">
            <a:spAutoFit/>
          </a:bodyPr>
          <a:lstStyle/>
          <a:p>
            <a:pPr algn="ctr" defTabSz="912813">
              <a:defRPr/>
            </a:pPr>
            <a:r>
              <a:rPr lang="ru-RU" sz="2000" b="1">
                <a:solidFill>
                  <a:srgbClr val="FFFF00"/>
                </a:solidFill>
                <a:latin typeface="+mn-lt"/>
              </a:rPr>
              <a:t>Схема канала перехвата информационных сигналов при подключении средств разведки ПЭМИН к линиям </a:t>
            </a:r>
          </a:p>
          <a:p>
            <a:pPr algn="ctr" defTabSz="912813">
              <a:defRPr/>
            </a:pPr>
            <a:r>
              <a:rPr lang="ru-RU" sz="2000" b="1">
                <a:solidFill>
                  <a:srgbClr val="FFFF00"/>
                </a:solidFill>
                <a:latin typeface="+mn-lt"/>
              </a:rPr>
              <a:t>электропитания ТСПИ</a:t>
            </a:r>
          </a:p>
        </p:txBody>
      </p:sp>
      <p:sp>
        <p:nvSpPr>
          <p:cNvPr id="60427" name="Rectangle 24"/>
          <p:cNvSpPr>
            <a:spLocks noChangeArrowheads="1"/>
          </p:cNvSpPr>
          <p:nvPr/>
        </p:nvSpPr>
        <p:spPr bwMode="auto">
          <a:xfrm>
            <a:off x="7102475" y="2863850"/>
            <a:ext cx="1944688" cy="72072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2813" eaLnBrk="0" hangingPunct="0">
              <a:defRPr/>
            </a:pPr>
            <a:endParaRPr lang="ru-RU" b="1">
              <a:latin typeface="+mn-lt"/>
            </a:endParaRPr>
          </a:p>
          <a:p>
            <a:pPr algn="ctr" defTabSz="912813" eaLnBrk="0" hangingPunct="0">
              <a:defRPr/>
            </a:pPr>
            <a:r>
              <a:rPr lang="ru-RU" b="1">
                <a:latin typeface="+mn-lt"/>
              </a:rPr>
              <a:t>Трансформатор</a:t>
            </a:r>
            <a:endParaRPr lang="ru-RU">
              <a:latin typeface="+mn-lt"/>
            </a:endParaRPr>
          </a:p>
          <a:p>
            <a:pPr algn="ctr" defTabSz="912813">
              <a:defRPr/>
            </a:pPr>
            <a:endParaRPr lang="ru-RU">
              <a:latin typeface="+mn-lt"/>
            </a:endParaRPr>
          </a:p>
        </p:txBody>
      </p:sp>
      <p:sp>
        <p:nvSpPr>
          <p:cNvPr id="60428" name="Line 27"/>
          <p:cNvSpPr>
            <a:spLocks noChangeShapeType="1"/>
          </p:cNvSpPr>
          <p:nvPr/>
        </p:nvSpPr>
        <p:spPr bwMode="auto">
          <a:xfrm>
            <a:off x="6554788" y="3311525"/>
            <a:ext cx="0" cy="1150938"/>
          </a:xfrm>
          <a:prstGeom prst="line">
            <a:avLst/>
          </a:prstGeom>
          <a:noFill/>
          <a:ln w="57150" cap="rnd">
            <a:solidFill>
              <a:srgbClr val="FF33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60429" name="Line 30"/>
          <p:cNvSpPr>
            <a:spLocks noChangeShapeType="1"/>
          </p:cNvSpPr>
          <p:nvPr/>
        </p:nvSpPr>
        <p:spPr bwMode="auto">
          <a:xfrm>
            <a:off x="1547813" y="3244850"/>
            <a:ext cx="5545137" cy="0"/>
          </a:xfrm>
          <a:prstGeom prst="line">
            <a:avLst/>
          </a:prstGeom>
          <a:noFill/>
          <a:ln w="57150">
            <a:solidFill>
              <a:srgbClr val="7DFFE6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60430" name="Rectangle 31"/>
          <p:cNvSpPr>
            <a:spLocks noChangeArrowheads="1"/>
          </p:cNvSpPr>
          <p:nvPr/>
        </p:nvSpPr>
        <p:spPr bwMode="auto">
          <a:xfrm>
            <a:off x="5867400" y="4491038"/>
            <a:ext cx="1800225" cy="765175"/>
          </a:xfrm>
          <a:prstGeom prst="rect">
            <a:avLst/>
          </a:prstGeom>
          <a:solidFill>
            <a:srgbClr val="FFFFCC"/>
          </a:solidFill>
          <a:ln w="38100" cmpd="dbl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2813">
              <a:defRPr/>
            </a:pPr>
            <a:r>
              <a:rPr lang="ru-RU" b="1">
                <a:latin typeface="+mn-lt"/>
              </a:rPr>
              <a:t>ТСР ПЭМИН</a:t>
            </a:r>
          </a:p>
        </p:txBody>
      </p:sp>
      <p:sp>
        <p:nvSpPr>
          <p:cNvPr id="60431" name="Rectangle 32"/>
          <p:cNvSpPr>
            <a:spLocks noChangeArrowheads="1"/>
          </p:cNvSpPr>
          <p:nvPr/>
        </p:nvSpPr>
        <p:spPr bwMode="auto">
          <a:xfrm>
            <a:off x="1763713" y="3670300"/>
            <a:ext cx="32226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>
              <a:defRPr/>
            </a:pPr>
            <a:r>
              <a:rPr lang="ru-RU" sz="1600" dirty="0">
                <a:solidFill>
                  <a:schemeClr val="bg1"/>
                </a:solidFill>
                <a:latin typeface="+mn-lt"/>
              </a:rPr>
              <a:t>Линии электропитания ТСПИ </a:t>
            </a:r>
          </a:p>
        </p:txBody>
      </p:sp>
      <p:sp>
        <p:nvSpPr>
          <p:cNvPr id="60432" name="AutoShape 26"/>
          <p:cNvSpPr>
            <a:spLocks noChangeArrowheads="1"/>
          </p:cNvSpPr>
          <p:nvPr/>
        </p:nvSpPr>
        <p:spPr bwMode="auto">
          <a:xfrm>
            <a:off x="6659563" y="3122613"/>
            <a:ext cx="215900" cy="215900"/>
          </a:xfrm>
          <a:prstGeom prst="bevel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>
              <a:defRPr/>
            </a:pPr>
            <a:endParaRPr lang="ru-RU">
              <a:latin typeface="+mn-lt"/>
            </a:endParaRPr>
          </a:p>
        </p:txBody>
      </p:sp>
      <p:sp>
        <p:nvSpPr>
          <p:cNvPr id="60433" name="Line 33"/>
          <p:cNvSpPr>
            <a:spLocks noChangeShapeType="1"/>
          </p:cNvSpPr>
          <p:nvPr/>
        </p:nvSpPr>
        <p:spPr bwMode="auto">
          <a:xfrm>
            <a:off x="6761163" y="3311525"/>
            <a:ext cx="0" cy="1150938"/>
          </a:xfrm>
          <a:prstGeom prst="line">
            <a:avLst/>
          </a:prstGeom>
          <a:noFill/>
          <a:ln w="38100">
            <a:solidFill>
              <a:srgbClr val="FFFF37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60434" name="Line 34"/>
          <p:cNvSpPr>
            <a:spLocks noChangeShapeType="1"/>
          </p:cNvSpPr>
          <p:nvPr/>
        </p:nvSpPr>
        <p:spPr bwMode="auto">
          <a:xfrm>
            <a:off x="1614488" y="3094038"/>
            <a:ext cx="4968875" cy="0"/>
          </a:xfrm>
          <a:prstGeom prst="line">
            <a:avLst/>
          </a:prstGeom>
          <a:noFill/>
          <a:ln w="76200" cap="rnd">
            <a:solidFill>
              <a:srgbClr val="FF33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60435" name="Line 35"/>
          <p:cNvSpPr>
            <a:spLocks noChangeShapeType="1"/>
          </p:cNvSpPr>
          <p:nvPr/>
        </p:nvSpPr>
        <p:spPr bwMode="auto">
          <a:xfrm flipH="1">
            <a:off x="3276600" y="3311525"/>
            <a:ext cx="431800" cy="431800"/>
          </a:xfrm>
          <a:prstGeom prst="line">
            <a:avLst/>
          </a:prstGeom>
          <a:noFill/>
          <a:ln w="9525">
            <a:solidFill>
              <a:srgbClr val="FFFF37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60436" name="Line 36"/>
          <p:cNvSpPr>
            <a:spLocks noChangeShapeType="1"/>
          </p:cNvSpPr>
          <p:nvPr/>
        </p:nvSpPr>
        <p:spPr bwMode="auto">
          <a:xfrm flipH="1">
            <a:off x="2843213" y="2735263"/>
            <a:ext cx="215900" cy="287337"/>
          </a:xfrm>
          <a:prstGeom prst="line">
            <a:avLst/>
          </a:prstGeom>
          <a:noFill/>
          <a:ln w="9525">
            <a:solidFill>
              <a:srgbClr val="FFFF37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60419" name="Text Box 78"/>
          <p:cNvSpPr txBox="1">
            <a:spLocks noChangeArrowheads="1"/>
          </p:cNvSpPr>
          <p:nvPr/>
        </p:nvSpPr>
        <p:spPr bwMode="auto">
          <a:xfrm>
            <a:off x="5143500" y="1987550"/>
            <a:ext cx="22145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defRPr/>
            </a:pPr>
            <a:r>
              <a:rPr lang="ru-RU" sz="1600" dirty="0">
                <a:solidFill>
                  <a:srgbClr val="FFFF00"/>
                </a:solidFill>
                <a:latin typeface="+mn-lt"/>
              </a:rPr>
              <a:t>Токосъемник </a:t>
            </a:r>
          </a:p>
          <a:p>
            <a:pPr algn="ctr" defTabSz="912813">
              <a:defRPr/>
            </a:pPr>
            <a:r>
              <a:rPr lang="ru-RU" sz="1600" dirty="0">
                <a:solidFill>
                  <a:srgbClr val="FFFF00"/>
                </a:solidFill>
                <a:latin typeface="+mn-lt"/>
              </a:rPr>
              <a:t>(магнитная антенна)</a:t>
            </a:r>
          </a:p>
        </p:txBody>
      </p:sp>
      <p:cxnSp>
        <p:nvCxnSpPr>
          <p:cNvPr id="21" name="Прямая соединительная линия 20"/>
          <p:cNvCxnSpPr>
            <a:endCxn id="60432" idx="6"/>
          </p:cNvCxnSpPr>
          <p:nvPr/>
        </p:nvCxnSpPr>
        <p:spPr>
          <a:xfrm>
            <a:off x="6215063" y="2593975"/>
            <a:ext cx="552450" cy="5286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565150" y="3860800"/>
            <a:ext cx="863600" cy="304800"/>
          </a:xfrm>
          <a:prstGeom prst="bracketPair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defTabSz="912813" eaLnBrk="0" hangingPunct="0">
              <a:defRPr/>
            </a:pPr>
            <a:r>
              <a:rPr lang="ru-RU" b="1" dirty="0">
                <a:solidFill>
                  <a:schemeClr val="bg1"/>
                </a:solidFill>
                <a:latin typeface="+mn-lt"/>
              </a:rPr>
              <a:t>ТСПИ</a:t>
            </a:r>
          </a:p>
        </p:txBody>
      </p:sp>
      <p:sp>
        <p:nvSpPr>
          <p:cNvPr id="19476" name="TextBox 22"/>
          <p:cNvSpPr txBox="1">
            <a:spLocks noChangeArrowheads="1"/>
          </p:cNvSpPr>
          <p:nvPr/>
        </p:nvSpPr>
        <p:spPr bwMode="auto">
          <a:xfrm>
            <a:off x="5143500" y="5643563"/>
            <a:ext cx="40005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>
                <a:solidFill>
                  <a:srgbClr val="FFFF00"/>
                </a:solidFill>
              </a:rPr>
              <a:t>Трансформатор находится за пределами контролируемой </a:t>
            </a:r>
          </a:p>
          <a:p>
            <a:pPr algn="ctr" defTabSz="912813"/>
            <a:r>
              <a:rPr lang="ru-RU">
                <a:solidFill>
                  <a:srgbClr val="FFFF00"/>
                </a:solidFill>
              </a:rPr>
              <a:t>зоны объекта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Line 4"/>
          <p:cNvSpPr>
            <a:spLocks noChangeShapeType="1"/>
          </p:cNvSpPr>
          <p:nvPr/>
        </p:nvSpPr>
        <p:spPr bwMode="auto">
          <a:xfrm>
            <a:off x="4714876" y="2285992"/>
            <a:ext cx="0" cy="3600450"/>
          </a:xfrm>
          <a:prstGeom prst="line">
            <a:avLst/>
          </a:prstGeom>
          <a:noFill/>
          <a:ln w="101600" cmpd="tri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  <a:cs typeface="Times New Roman" pitchFamily="18" charset="0"/>
            </a:endParaRPr>
          </a:p>
        </p:txBody>
      </p:sp>
      <p:sp>
        <p:nvSpPr>
          <p:cNvPr id="61443" name="AutoShape 6"/>
          <p:cNvSpPr>
            <a:spLocks noChangeArrowheads="1"/>
          </p:cNvSpPr>
          <p:nvPr/>
        </p:nvSpPr>
        <p:spPr bwMode="auto">
          <a:xfrm flipH="1">
            <a:off x="107950" y="2897188"/>
            <a:ext cx="1436688" cy="863600"/>
          </a:xfrm>
          <a:prstGeom prst="flowChartDelay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2813" eaLnBrk="0" hangingPunct="0">
              <a:defRPr/>
            </a:pPr>
            <a:r>
              <a:rPr lang="ru-RU" sz="1600" b="1">
                <a:latin typeface="+mn-lt"/>
                <a:cs typeface="Times New Roman" pitchFamily="18" charset="0"/>
              </a:rPr>
              <a:t>Источник</a:t>
            </a:r>
          </a:p>
          <a:p>
            <a:pPr algn="ctr" defTabSz="912813" eaLnBrk="0" hangingPunct="0">
              <a:defRPr/>
            </a:pPr>
            <a:r>
              <a:rPr lang="ru-RU" sz="1600" b="1">
                <a:latin typeface="+mn-lt"/>
                <a:cs typeface="Times New Roman" pitchFamily="18" charset="0"/>
              </a:rPr>
              <a:t>сигнала</a:t>
            </a:r>
          </a:p>
        </p:txBody>
      </p:sp>
      <p:sp>
        <p:nvSpPr>
          <p:cNvPr id="61445" name="Text Box 12"/>
          <p:cNvSpPr txBox="1">
            <a:spLocks noChangeArrowheads="1"/>
          </p:cNvSpPr>
          <p:nvPr/>
        </p:nvSpPr>
        <p:spPr bwMode="auto">
          <a:xfrm>
            <a:off x="2357422" y="5143512"/>
            <a:ext cx="21224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912813">
              <a:spcBef>
                <a:spcPct val="50000"/>
              </a:spcBef>
              <a:defRPr/>
            </a:pPr>
            <a:r>
              <a:rPr lang="ru-RU" b="1" dirty="0">
                <a:solidFill>
                  <a:schemeClr val="bg1"/>
                </a:solidFill>
                <a:latin typeface="+mn-lt"/>
                <a:cs typeface="Times New Roman" pitchFamily="18" charset="0"/>
              </a:rPr>
              <a:t>Граница контролируемой зоны</a:t>
            </a:r>
          </a:p>
        </p:txBody>
      </p:sp>
      <p:sp>
        <p:nvSpPr>
          <p:cNvPr id="61446" name="Text Box 13"/>
          <p:cNvSpPr txBox="1">
            <a:spLocks noChangeArrowheads="1"/>
          </p:cNvSpPr>
          <p:nvPr/>
        </p:nvSpPr>
        <p:spPr bwMode="auto">
          <a:xfrm>
            <a:off x="1928813" y="2022475"/>
            <a:ext cx="25209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defRPr/>
            </a:pPr>
            <a:r>
              <a:rPr lang="ru-RU" sz="1600" dirty="0">
                <a:solidFill>
                  <a:srgbClr val="FFFF37"/>
                </a:solidFill>
                <a:latin typeface="+mn-lt"/>
                <a:cs typeface="Times New Roman" pitchFamily="18" charset="0"/>
              </a:rPr>
              <a:t>Информативный высокочастотный сигнал</a:t>
            </a:r>
          </a:p>
        </p:txBody>
      </p:sp>
      <p:sp>
        <p:nvSpPr>
          <p:cNvPr id="61447" name="Rectangle 20"/>
          <p:cNvSpPr>
            <a:spLocks noChangeArrowheads="1"/>
          </p:cNvSpPr>
          <p:nvPr/>
        </p:nvSpPr>
        <p:spPr bwMode="auto">
          <a:xfrm>
            <a:off x="0" y="285750"/>
            <a:ext cx="9144000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0" anchor="ctr">
            <a:spAutoFit/>
          </a:bodyPr>
          <a:lstStyle/>
          <a:p>
            <a:pPr algn="ctr" defTabSz="912813">
              <a:defRPr/>
            </a:pPr>
            <a:r>
              <a:rPr lang="ru-RU" sz="2000" b="1" dirty="0">
                <a:solidFill>
                  <a:srgbClr val="FFFF00"/>
                </a:solidFill>
                <a:latin typeface="+mn-lt"/>
                <a:cs typeface="Times New Roman" pitchFamily="18" charset="0"/>
              </a:rPr>
              <a:t>Схема канала перехвата информационных сигналов при подключении средств разведки ПЭМИН к линиям заземления ТСПИ</a:t>
            </a:r>
          </a:p>
        </p:txBody>
      </p:sp>
      <p:sp>
        <p:nvSpPr>
          <p:cNvPr id="61450" name="Rectangle 32"/>
          <p:cNvSpPr>
            <a:spLocks noChangeArrowheads="1"/>
          </p:cNvSpPr>
          <p:nvPr/>
        </p:nvSpPr>
        <p:spPr bwMode="auto">
          <a:xfrm>
            <a:off x="1763713" y="3741738"/>
            <a:ext cx="3222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>
              <a:defRPr/>
            </a:pPr>
            <a:r>
              <a:rPr lang="ru-RU" sz="1600" dirty="0">
                <a:solidFill>
                  <a:schemeClr val="bg1"/>
                </a:solidFill>
                <a:latin typeface="+mn-lt"/>
                <a:cs typeface="Times New Roman" pitchFamily="18" charset="0"/>
              </a:rPr>
              <a:t>Линии заземления ТСПИ</a:t>
            </a:r>
          </a:p>
        </p:txBody>
      </p:sp>
      <p:sp>
        <p:nvSpPr>
          <p:cNvPr id="61452" name="Line 35"/>
          <p:cNvSpPr>
            <a:spLocks noChangeShapeType="1"/>
          </p:cNvSpPr>
          <p:nvPr/>
        </p:nvSpPr>
        <p:spPr bwMode="auto">
          <a:xfrm flipH="1">
            <a:off x="3276600" y="3382963"/>
            <a:ext cx="431800" cy="431800"/>
          </a:xfrm>
          <a:prstGeom prst="line">
            <a:avLst/>
          </a:prstGeom>
          <a:noFill/>
          <a:ln w="9525">
            <a:solidFill>
              <a:srgbClr val="FFFF37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  <a:cs typeface="Times New Roman" pitchFamily="18" charset="0"/>
            </a:endParaRPr>
          </a:p>
        </p:txBody>
      </p:sp>
      <p:sp>
        <p:nvSpPr>
          <p:cNvPr id="61453" name="Line 36"/>
          <p:cNvSpPr>
            <a:spLocks noChangeShapeType="1"/>
          </p:cNvSpPr>
          <p:nvPr/>
        </p:nvSpPr>
        <p:spPr bwMode="auto">
          <a:xfrm flipH="1">
            <a:off x="2843213" y="2806700"/>
            <a:ext cx="215900" cy="287338"/>
          </a:xfrm>
          <a:prstGeom prst="line">
            <a:avLst/>
          </a:prstGeom>
          <a:noFill/>
          <a:ln w="9525">
            <a:solidFill>
              <a:srgbClr val="FFFF37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  <a:cs typeface="Times New Roman" pitchFamily="18" charset="0"/>
            </a:endParaRPr>
          </a:p>
        </p:txBody>
      </p:sp>
      <p:sp>
        <p:nvSpPr>
          <p:cNvPr id="61454" name="Text Box 78"/>
          <p:cNvSpPr txBox="1">
            <a:spLocks noChangeArrowheads="1"/>
          </p:cNvSpPr>
          <p:nvPr/>
        </p:nvSpPr>
        <p:spPr bwMode="auto">
          <a:xfrm>
            <a:off x="5143500" y="2093913"/>
            <a:ext cx="25717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defRPr/>
            </a:pPr>
            <a:r>
              <a:rPr lang="ru-RU" sz="1600" dirty="0">
                <a:solidFill>
                  <a:srgbClr val="FFFF00"/>
                </a:solidFill>
                <a:latin typeface="+mn-lt"/>
                <a:cs typeface="Times New Roman" pitchFamily="18" charset="0"/>
              </a:rPr>
              <a:t>Токосъемник </a:t>
            </a:r>
          </a:p>
          <a:p>
            <a:pPr algn="ctr" defTabSz="912813">
              <a:defRPr/>
            </a:pPr>
            <a:r>
              <a:rPr lang="ru-RU" sz="1600" dirty="0">
                <a:solidFill>
                  <a:srgbClr val="FFFF00"/>
                </a:solidFill>
                <a:latin typeface="+mn-lt"/>
                <a:cs typeface="Times New Roman" pitchFamily="18" charset="0"/>
              </a:rPr>
              <a:t>(магнитная антенна)</a:t>
            </a:r>
          </a:p>
        </p:txBody>
      </p:sp>
      <p:cxnSp>
        <p:nvCxnSpPr>
          <p:cNvPr id="20" name="Прямая соединительная линия 19"/>
          <p:cNvCxnSpPr>
            <a:endCxn id="61457" idx="6"/>
          </p:cNvCxnSpPr>
          <p:nvPr/>
        </p:nvCxnSpPr>
        <p:spPr>
          <a:xfrm>
            <a:off x="6254889" y="2665413"/>
            <a:ext cx="552450" cy="52863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33"/>
          <p:cNvGrpSpPr/>
          <p:nvPr/>
        </p:nvGrpSpPr>
        <p:grpSpPr>
          <a:xfrm>
            <a:off x="7966914" y="3300413"/>
            <a:ext cx="571500" cy="762000"/>
            <a:chOff x="8044473" y="3300413"/>
            <a:chExt cx="571500" cy="762000"/>
          </a:xfrm>
        </p:grpSpPr>
        <p:grpSp>
          <p:nvGrpSpPr>
            <p:cNvPr id="3" name="Группа 30"/>
            <p:cNvGrpSpPr>
              <a:grpSpLocks/>
            </p:cNvGrpSpPr>
            <p:nvPr/>
          </p:nvGrpSpPr>
          <p:grpSpPr bwMode="auto">
            <a:xfrm>
              <a:off x="8044473" y="3632200"/>
              <a:ext cx="571500" cy="430213"/>
              <a:chOff x="7885580" y="4143380"/>
              <a:chExt cx="571504" cy="430216"/>
            </a:xfrm>
          </p:grpSpPr>
          <p:cxnSp>
            <p:nvCxnSpPr>
              <p:cNvPr id="24" name="Прямая соединительная линия 23"/>
              <p:cNvCxnSpPr/>
              <p:nvPr/>
            </p:nvCxnSpPr>
            <p:spPr>
              <a:xfrm>
                <a:off x="7885580" y="4143380"/>
                <a:ext cx="571504" cy="1588"/>
              </a:xfrm>
              <a:prstGeom prst="line">
                <a:avLst/>
              </a:prstGeom>
              <a:ln w="76200">
                <a:solidFill>
                  <a:srgbClr val="11FF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/>
              <p:cNvCxnSpPr/>
              <p:nvPr/>
            </p:nvCxnSpPr>
            <p:spPr>
              <a:xfrm>
                <a:off x="8004643" y="4286256"/>
                <a:ext cx="357191" cy="1588"/>
              </a:xfrm>
              <a:prstGeom prst="line">
                <a:avLst/>
              </a:prstGeom>
              <a:ln w="76200">
                <a:solidFill>
                  <a:srgbClr val="11FF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Прямая соединительная линия 27"/>
              <p:cNvCxnSpPr/>
              <p:nvPr/>
            </p:nvCxnSpPr>
            <p:spPr>
              <a:xfrm>
                <a:off x="8055443" y="4429132"/>
                <a:ext cx="214315" cy="1588"/>
              </a:xfrm>
              <a:prstGeom prst="line">
                <a:avLst/>
              </a:prstGeom>
              <a:ln w="76200">
                <a:solidFill>
                  <a:srgbClr val="11FF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Прямая соединительная линия 29"/>
              <p:cNvCxnSpPr/>
              <p:nvPr/>
            </p:nvCxnSpPr>
            <p:spPr>
              <a:xfrm>
                <a:off x="8099893" y="4572008"/>
                <a:ext cx="142876" cy="1588"/>
              </a:xfrm>
              <a:prstGeom prst="line">
                <a:avLst/>
              </a:prstGeom>
              <a:ln w="76200">
                <a:solidFill>
                  <a:srgbClr val="11FF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Прямая соединительная линия 32"/>
            <p:cNvCxnSpPr/>
            <p:nvPr/>
          </p:nvCxnSpPr>
          <p:spPr>
            <a:xfrm rot="5400000">
              <a:off x="8187532" y="3442494"/>
              <a:ext cx="285750" cy="1587"/>
            </a:xfrm>
            <a:prstGeom prst="line">
              <a:avLst/>
            </a:prstGeom>
            <a:ln w="57150">
              <a:solidFill>
                <a:srgbClr val="11FF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460" name="Rectangle 32"/>
          <p:cNvSpPr>
            <a:spLocks noChangeArrowheads="1"/>
          </p:cNvSpPr>
          <p:nvPr/>
        </p:nvSpPr>
        <p:spPr bwMode="auto">
          <a:xfrm>
            <a:off x="7358063" y="2709863"/>
            <a:ext cx="1571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>
              <a:defRPr/>
            </a:pPr>
            <a:r>
              <a:rPr lang="ru-RU" sz="1600" b="1" dirty="0" err="1">
                <a:solidFill>
                  <a:schemeClr val="bg1"/>
                </a:solidFill>
                <a:latin typeface="+mn-lt"/>
                <a:cs typeface="Times New Roman" pitchFamily="18" charset="0"/>
              </a:rPr>
              <a:t>Заземлитель</a:t>
            </a:r>
            <a:endParaRPr lang="ru-RU" sz="1600" b="1" dirty="0">
              <a:solidFill>
                <a:schemeClr val="bg1"/>
              </a:solidFill>
              <a:latin typeface="+mn-lt"/>
              <a:cs typeface="Times New Roman" pitchFamily="18" charset="0"/>
            </a:endParaRPr>
          </a:p>
        </p:txBody>
      </p:sp>
      <p:cxnSp>
        <p:nvCxnSpPr>
          <p:cNvPr id="55" name="Прямая соединительная линия 54"/>
          <p:cNvCxnSpPr/>
          <p:nvPr/>
        </p:nvCxnSpPr>
        <p:spPr>
          <a:xfrm>
            <a:off x="1571625" y="3138488"/>
            <a:ext cx="6715125" cy="1587"/>
          </a:xfrm>
          <a:prstGeom prst="line">
            <a:avLst/>
          </a:prstGeom>
          <a:ln w="762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utoShape 13"/>
          <p:cNvSpPr>
            <a:spLocks noChangeArrowheads="1"/>
          </p:cNvSpPr>
          <p:nvPr/>
        </p:nvSpPr>
        <p:spPr bwMode="auto">
          <a:xfrm>
            <a:off x="565150" y="3879850"/>
            <a:ext cx="863600" cy="304800"/>
          </a:xfrm>
          <a:prstGeom prst="bracketPair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defTabSz="912813" eaLnBrk="0" hangingPunct="0">
              <a:defRPr/>
            </a:pPr>
            <a:r>
              <a:rPr lang="ru-RU" b="1" dirty="0">
                <a:solidFill>
                  <a:schemeClr val="bg1"/>
                </a:solidFill>
                <a:latin typeface="+mn-lt"/>
                <a:cs typeface="Times New Roman" pitchFamily="18" charset="0"/>
              </a:rPr>
              <a:t>ТСПИ</a:t>
            </a:r>
          </a:p>
        </p:txBody>
      </p:sp>
      <p:sp>
        <p:nvSpPr>
          <p:cNvPr id="20502" name="TextBox 28"/>
          <p:cNvSpPr txBox="1">
            <a:spLocks noChangeArrowheads="1"/>
          </p:cNvSpPr>
          <p:nvPr/>
        </p:nvSpPr>
        <p:spPr bwMode="auto">
          <a:xfrm>
            <a:off x="5143500" y="5507038"/>
            <a:ext cx="40005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dirty="0" err="1">
                <a:solidFill>
                  <a:srgbClr val="FFFF00"/>
                </a:solidFill>
              </a:rPr>
              <a:t>Заземлитель</a:t>
            </a:r>
            <a:r>
              <a:rPr lang="ru-RU" dirty="0">
                <a:solidFill>
                  <a:srgbClr val="FFFF00"/>
                </a:solidFill>
              </a:rPr>
              <a:t> находится за пределами контролируемой </a:t>
            </a:r>
          </a:p>
          <a:p>
            <a:pPr algn="ctr" defTabSz="912813"/>
            <a:r>
              <a:rPr lang="ru-RU" dirty="0">
                <a:solidFill>
                  <a:srgbClr val="FFFF00"/>
                </a:solidFill>
              </a:rPr>
              <a:t>зоны объекта </a:t>
            </a:r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1571604" y="3290888"/>
            <a:ext cx="6715125" cy="1587"/>
          </a:xfrm>
          <a:prstGeom prst="line">
            <a:avLst/>
          </a:prstGeom>
          <a:ln w="76200">
            <a:solidFill>
              <a:srgbClr val="11FFD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6"/>
          <p:cNvGrpSpPr/>
          <p:nvPr/>
        </p:nvGrpSpPr>
        <p:grpSpPr>
          <a:xfrm>
            <a:off x="5915047" y="3194050"/>
            <a:ext cx="1800225" cy="2133600"/>
            <a:chOff x="4331169" y="3194050"/>
            <a:chExt cx="1800225" cy="2133600"/>
          </a:xfrm>
        </p:grpSpPr>
        <p:sp>
          <p:nvSpPr>
            <p:cNvPr id="61448" name="Line 27"/>
            <p:cNvSpPr>
              <a:spLocks noChangeShapeType="1"/>
            </p:cNvSpPr>
            <p:nvPr/>
          </p:nvSpPr>
          <p:spPr bwMode="auto">
            <a:xfrm>
              <a:off x="5072066" y="3382963"/>
              <a:ext cx="0" cy="1150937"/>
            </a:xfrm>
            <a:prstGeom prst="line">
              <a:avLst/>
            </a:prstGeom>
            <a:noFill/>
            <a:ln w="57150" cap="rnd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</p:spPr>
          <p:txBody>
            <a:bodyPr/>
            <a:lstStyle/>
            <a:p>
              <a:pPr>
                <a:defRPr/>
              </a:pPr>
              <a:endParaRPr lang="ru-RU">
                <a:latin typeface="+mn-lt"/>
                <a:cs typeface="Times New Roman" pitchFamily="18" charset="0"/>
              </a:endParaRPr>
            </a:p>
          </p:txBody>
        </p:sp>
        <p:sp>
          <p:nvSpPr>
            <p:cNvPr id="61449" name="Rectangle 31"/>
            <p:cNvSpPr>
              <a:spLocks noChangeArrowheads="1"/>
            </p:cNvSpPr>
            <p:nvPr/>
          </p:nvSpPr>
          <p:spPr bwMode="auto">
            <a:xfrm>
              <a:off x="4331169" y="4562475"/>
              <a:ext cx="1800225" cy="765175"/>
            </a:xfrm>
            <a:prstGeom prst="rect">
              <a:avLst/>
            </a:prstGeom>
            <a:solidFill>
              <a:srgbClr val="FFFFCC"/>
            </a:solidFill>
            <a:ln w="38100" cmpd="dbl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2813">
                <a:defRPr/>
              </a:pPr>
              <a:r>
                <a:rPr lang="ru-RU" b="1">
                  <a:latin typeface="+mn-lt"/>
                  <a:cs typeface="Times New Roman" pitchFamily="18" charset="0"/>
                </a:rPr>
                <a:t>ТСР ПЭМИН</a:t>
              </a:r>
            </a:p>
          </p:txBody>
        </p:sp>
        <p:sp>
          <p:nvSpPr>
            <p:cNvPr id="61451" name="Line 33"/>
            <p:cNvSpPr>
              <a:spLocks noChangeShapeType="1"/>
            </p:cNvSpPr>
            <p:nvPr/>
          </p:nvSpPr>
          <p:spPr bwMode="auto">
            <a:xfrm>
              <a:off x="5214942" y="3382963"/>
              <a:ext cx="0" cy="1150937"/>
            </a:xfrm>
            <a:prstGeom prst="line">
              <a:avLst/>
            </a:prstGeom>
            <a:noFill/>
            <a:ln w="38100">
              <a:solidFill>
                <a:srgbClr val="FFFF37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latin typeface="+mn-lt"/>
                <a:cs typeface="Times New Roman" pitchFamily="18" charset="0"/>
              </a:endParaRPr>
            </a:p>
          </p:txBody>
        </p:sp>
        <p:sp>
          <p:nvSpPr>
            <p:cNvPr id="61457" name="AutoShape 26"/>
            <p:cNvSpPr>
              <a:spLocks noChangeArrowheads="1"/>
            </p:cNvSpPr>
            <p:nvPr/>
          </p:nvSpPr>
          <p:spPr bwMode="auto">
            <a:xfrm>
              <a:off x="5115511" y="3194050"/>
              <a:ext cx="215900" cy="215900"/>
            </a:xfrm>
            <a:prstGeom prst="bevel">
              <a:avLst>
                <a:gd name="adj" fmla="val 12500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2813">
                <a:defRPr/>
              </a:pPr>
              <a:endParaRPr lang="ru-RU">
                <a:latin typeface="+mn-lt"/>
                <a:cs typeface="Times New Roman" pitchFamily="18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0350" y="393700"/>
            <a:ext cx="8534400" cy="50167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Учебные вопросы:</a:t>
            </a:r>
          </a:p>
          <a:p>
            <a:pPr>
              <a:defRPr/>
            </a:pPr>
            <a:endParaRPr lang="ru-RU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AutoNum type="arabicPeriod"/>
              <a:defRPr/>
            </a:pPr>
            <a:r>
              <a:rPr lang="ru-RU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Классификация технических каналов</a:t>
            </a:r>
          </a:p>
          <a:p>
            <a:pPr marL="514350" indent="-514350">
              <a:defRPr/>
            </a:pPr>
            <a:r>
              <a:rPr lang="ru-RU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утечки информации</a:t>
            </a:r>
          </a:p>
          <a:p>
            <a:pPr marL="514350" indent="-514350">
              <a:defRPr/>
            </a:pPr>
            <a:endParaRPr lang="ru-RU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defRPr/>
            </a:pPr>
            <a:r>
              <a:rPr lang="ru-RU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2. Электромагнитные и электрические каналы утечки информации</a:t>
            </a:r>
          </a:p>
          <a:p>
            <a:pPr marL="514350" indent="-514350">
              <a:defRPr/>
            </a:pPr>
            <a:endParaRPr lang="ru-RU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defRPr/>
            </a:pPr>
            <a:r>
              <a:rPr lang="ru-RU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3. Специально создаваемые каналы утечки информации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Логопериодическая антенн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3" y="285750"/>
            <a:ext cx="3071812" cy="420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 descr="ПРМ R - 125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1900" y="357188"/>
            <a:ext cx="451485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Box 3"/>
          <p:cNvSpPr txBox="1">
            <a:spLocks noChangeArrowheads="1"/>
          </p:cNvSpPr>
          <p:nvPr/>
        </p:nvSpPr>
        <p:spPr bwMode="auto">
          <a:xfrm>
            <a:off x="285750" y="4857750"/>
            <a:ext cx="864393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dirty="0">
                <a:solidFill>
                  <a:schemeClr val="bg1"/>
                </a:solidFill>
              </a:rPr>
              <a:t>Рис. Логопериодическая антенна (а), сканирующий широкодиапазонный мониторинговый приемник R-1250 и генератор импульсов R-1160C (б)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Рисунок 1" descr="Перехваченный текст_0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6813" y="-36513"/>
            <a:ext cx="6477000" cy="446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Рисунок 2" descr="Перехваченный текст_0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75" y="4357688"/>
            <a:ext cx="6477000" cy="90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TextBox 3"/>
          <p:cNvSpPr txBox="1">
            <a:spLocks noChangeArrowheads="1"/>
          </p:cNvSpPr>
          <p:nvPr/>
        </p:nvSpPr>
        <p:spPr bwMode="auto">
          <a:xfrm>
            <a:off x="214313" y="5286375"/>
            <a:ext cx="8643937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/>
              <a:t>Рис. Текст (а) и его увеличенный фрагмент (б) , перехваченный с экрана ноутбука 440CDX, на расстоянии 10 м через два промежуточных офисных помещения, разделённых 3-мя стенами из гипсокартона: центральная частота сигнала 350 МГц, полоса пропускания приемника </a:t>
            </a:r>
            <a:r>
              <a:rPr lang="ru-RU" sz="1600">
                <a:sym typeface="Symbol" pitchFamily="18" charset="2"/>
              </a:rPr>
              <a:t></a:t>
            </a:r>
            <a:r>
              <a:rPr lang="en-US" sz="1600" i="1"/>
              <a:t>F</a:t>
            </a:r>
            <a:r>
              <a:rPr lang="ru-RU" sz="1600"/>
              <a:t>= 50 МГц, усреднение 12 кадров (160 мс). Калибровочная полоска показывает среднеквадратическое напряжение сигнала на входе приемника, мкВ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2550" y="500063"/>
            <a:ext cx="593407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3" name="Прямоугольник 2"/>
          <p:cNvSpPr>
            <a:spLocks noChangeArrowheads="1"/>
          </p:cNvSpPr>
          <p:nvPr/>
        </p:nvSpPr>
        <p:spPr bwMode="auto">
          <a:xfrm>
            <a:off x="0" y="5429250"/>
            <a:ext cx="90011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defRPr/>
            </a:pPr>
            <a:r>
              <a:rPr lang="ru-RU" sz="2000" b="1" dirty="0">
                <a:latin typeface="+mn-lt"/>
              </a:rPr>
              <a:t>Комплекс перехвата ПЭМИ мониторов СВТ </a:t>
            </a:r>
            <a:r>
              <a:rPr lang="en-US" sz="2000" b="1" dirty="0">
                <a:latin typeface="+mn-lt"/>
              </a:rPr>
              <a:t>PKI 2715</a:t>
            </a:r>
            <a:r>
              <a:rPr lang="ru-RU" sz="2000" b="1" dirty="0">
                <a:latin typeface="+mn-lt"/>
              </a:rPr>
              <a:t> (дальность перехвата ПЭМИ от 10 до 50 м)</a:t>
            </a:r>
            <a:endParaRPr lang="ru-RU" sz="2000" dirty="0">
              <a:latin typeface="+mn-lt"/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2811463" y="4630738"/>
            <a:ext cx="27606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2813"/>
            <a:r>
              <a:rPr lang="ru-RU"/>
              <a:t>Специальный приемник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44" y="214290"/>
            <a:ext cx="4573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NIGTHWATCH</a:t>
            </a:r>
            <a:r>
              <a:rPr lang="ru-RU" sz="1600" dirty="0"/>
              <a:t> – система для обработки сигналов от разведывательных приемников ПЭМИН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124744"/>
            <a:ext cx="4639824" cy="3904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788024" y="188640"/>
            <a:ext cx="428396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Система и  включает:</a:t>
            </a:r>
          </a:p>
          <a:p>
            <a:r>
              <a:rPr lang="ru-RU" sz="1600" dirty="0"/>
              <a:t>цифроаналоговый преобразователь;</a:t>
            </a:r>
          </a:p>
          <a:p>
            <a:r>
              <a:rPr lang="ru-RU" sz="1600" dirty="0"/>
              <a:t>блок цифровой обработки сигналов;</a:t>
            </a:r>
          </a:p>
          <a:p>
            <a:r>
              <a:rPr lang="ru-RU" sz="1600" dirty="0"/>
              <a:t>блок горизонтальной и  вертикальной синхронизации видеоизображения; </a:t>
            </a:r>
          </a:p>
          <a:p>
            <a:r>
              <a:rPr lang="ru-RU" sz="1600" dirty="0"/>
              <a:t>блок хранения  перехваченных изображений.</a:t>
            </a:r>
          </a:p>
          <a:p>
            <a:endParaRPr lang="ru-RU" sz="1600" dirty="0"/>
          </a:p>
          <a:p>
            <a:r>
              <a:rPr lang="ru-RU" sz="1600" dirty="0"/>
              <a:t>Сигнал с видеовыхода разведывательного приемника поступает на видеовход системы. После цифроаналогового преобразования  сигнал поступает в блок цифровой обработки, где происходит  его спектральный анализ в полосе частот до 150 кГц с целью выделения синхроимпульсов  кадровой и строчной развертки. </a:t>
            </a:r>
          </a:p>
          <a:p>
            <a:r>
              <a:rPr lang="ru-RU" sz="1600" dirty="0"/>
              <a:t>После определения частот синхроимпульсов оператор включает режим «</a:t>
            </a:r>
            <a:r>
              <a:rPr lang="ru-RU" sz="1600" dirty="0" err="1"/>
              <a:t>Sync</a:t>
            </a:r>
            <a:r>
              <a:rPr lang="ru-RU" sz="1600" dirty="0"/>
              <a:t> </a:t>
            </a:r>
            <a:r>
              <a:rPr lang="ru-RU" sz="1600" dirty="0" err="1"/>
              <a:t>Lock</a:t>
            </a:r>
            <a:r>
              <a:rPr lang="ru-RU" sz="1600" dirty="0"/>
              <a:t>» («фиксации» кадра), что позволяет существенно улучшить отношение «сигнал/шум»» за счет накопления (усреднения) кадров. </a:t>
            </a:r>
          </a:p>
          <a:p>
            <a:r>
              <a:rPr lang="ru-RU" sz="1600" dirty="0"/>
              <a:t>Система способна усреднять до 65536 кадров.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5301208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Система построена на базе портативного компьютера в экранированном корпусе.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36912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3. Специально создаваемые каналы утечки информации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6"/>
          <p:cNvGraphicFramePr>
            <a:graphicFrameLocks noChangeAspect="1"/>
          </p:cNvGraphicFramePr>
          <p:nvPr/>
        </p:nvGraphicFramePr>
        <p:xfrm>
          <a:off x="611188" y="260350"/>
          <a:ext cx="8129587" cy="549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Image" r:id="rId3" imgW="10349206" imgH="6996825" progId="">
                  <p:embed/>
                </p:oleObj>
              </mc:Choice>
              <mc:Fallback>
                <p:oleObj name="Image" r:id="rId3" imgW="10349206" imgH="6996825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60350"/>
                        <a:ext cx="8129587" cy="549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AutoShape 17"/>
          <p:cNvSpPr>
            <a:spLocks noChangeArrowheads="1"/>
          </p:cNvSpPr>
          <p:nvPr/>
        </p:nvSpPr>
        <p:spPr bwMode="auto">
          <a:xfrm rot="1311092">
            <a:off x="5075238" y="2600325"/>
            <a:ext cx="2016125" cy="14605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9" name="AutoShape 18"/>
          <p:cNvSpPr>
            <a:spLocks noChangeArrowheads="1"/>
          </p:cNvSpPr>
          <p:nvPr/>
        </p:nvSpPr>
        <p:spPr bwMode="auto">
          <a:xfrm rot="1392008">
            <a:off x="2987675" y="1736725"/>
            <a:ext cx="2016125" cy="14605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30" name="AutoShape 19"/>
          <p:cNvSpPr>
            <a:spLocks noChangeArrowheads="1"/>
          </p:cNvSpPr>
          <p:nvPr/>
        </p:nvSpPr>
        <p:spPr bwMode="auto">
          <a:xfrm rot="10364508">
            <a:off x="6516688" y="2205038"/>
            <a:ext cx="719137" cy="720725"/>
          </a:xfrm>
          <a:prstGeom prst="lightningBol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/>
            <a:endParaRPr lang="ru-RU"/>
          </a:p>
        </p:txBody>
      </p:sp>
      <p:sp>
        <p:nvSpPr>
          <p:cNvPr id="1031" name="AutoShape 20"/>
          <p:cNvSpPr>
            <a:spLocks noChangeArrowheads="1"/>
          </p:cNvSpPr>
          <p:nvPr/>
        </p:nvSpPr>
        <p:spPr bwMode="auto">
          <a:xfrm rot="4716930">
            <a:off x="2196307" y="2204244"/>
            <a:ext cx="719137" cy="720725"/>
          </a:xfrm>
          <a:prstGeom prst="lightningBol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/>
            <a:endParaRPr lang="ru-RU"/>
          </a:p>
        </p:txBody>
      </p:sp>
      <p:sp>
        <p:nvSpPr>
          <p:cNvPr id="1032" name="AutoShape 21"/>
          <p:cNvSpPr>
            <a:spLocks noChangeArrowheads="1"/>
          </p:cNvSpPr>
          <p:nvPr/>
        </p:nvSpPr>
        <p:spPr bwMode="auto">
          <a:xfrm rot="946948">
            <a:off x="2555875" y="4005263"/>
            <a:ext cx="719138" cy="720725"/>
          </a:xfrm>
          <a:prstGeom prst="lightningBol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/>
            <a:endParaRPr lang="ru-RU"/>
          </a:p>
        </p:txBody>
      </p:sp>
      <p:sp>
        <p:nvSpPr>
          <p:cNvPr id="1033" name="Line 23"/>
          <p:cNvSpPr>
            <a:spLocks noChangeShapeType="1"/>
          </p:cNvSpPr>
          <p:nvPr/>
        </p:nvSpPr>
        <p:spPr bwMode="auto">
          <a:xfrm>
            <a:off x="765175" y="5641975"/>
            <a:ext cx="77771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34" name="Text Box 24"/>
          <p:cNvSpPr txBox="1">
            <a:spLocks noChangeArrowheads="1"/>
          </p:cNvSpPr>
          <p:nvPr/>
        </p:nvSpPr>
        <p:spPr bwMode="auto">
          <a:xfrm>
            <a:off x="3635375" y="500063"/>
            <a:ext cx="2447925" cy="10779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>
              <a:spcBef>
                <a:spcPct val="50000"/>
              </a:spcBef>
            </a:pPr>
            <a:r>
              <a:rPr lang="ru-RU" sz="1600" b="1">
                <a:latin typeface="Times New Roman" pitchFamily="18" charset="0"/>
              </a:rPr>
              <a:t>Направленное высокочастотное гармоническое излучение</a:t>
            </a:r>
          </a:p>
        </p:txBody>
      </p:sp>
      <p:sp>
        <p:nvSpPr>
          <p:cNvPr id="1035" name="Text Box 25"/>
          <p:cNvSpPr txBox="1">
            <a:spLocks noChangeArrowheads="1"/>
          </p:cNvSpPr>
          <p:nvPr/>
        </p:nvSpPr>
        <p:spPr bwMode="auto">
          <a:xfrm>
            <a:off x="179388" y="404813"/>
            <a:ext cx="2016125" cy="8255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spcBef>
                <a:spcPct val="50000"/>
              </a:spcBef>
            </a:pPr>
            <a:r>
              <a:rPr lang="ru-RU" sz="1600" b="1">
                <a:latin typeface="Times New Roman" pitchFamily="18" charset="0"/>
              </a:rPr>
              <a:t>Генератор высокочастотных сигналов</a:t>
            </a:r>
          </a:p>
        </p:txBody>
      </p:sp>
      <p:sp>
        <p:nvSpPr>
          <p:cNvPr id="1036" name="Text Box 26"/>
          <p:cNvSpPr txBox="1">
            <a:spLocks noChangeArrowheads="1"/>
          </p:cNvSpPr>
          <p:nvPr/>
        </p:nvSpPr>
        <p:spPr bwMode="auto">
          <a:xfrm>
            <a:off x="5940425" y="1557338"/>
            <a:ext cx="2736850" cy="5810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spcBef>
                <a:spcPct val="50000"/>
              </a:spcBef>
            </a:pPr>
            <a:r>
              <a:rPr lang="ru-RU" sz="1600" b="1">
                <a:latin typeface="Times New Roman" pitchFamily="18" charset="0"/>
              </a:rPr>
              <a:t>Вторичное излучение (переизлученный сигнал)</a:t>
            </a:r>
          </a:p>
        </p:txBody>
      </p:sp>
      <p:sp>
        <p:nvSpPr>
          <p:cNvPr id="1037" name="Rectangle 27"/>
          <p:cNvSpPr>
            <a:spLocks noChangeArrowheads="1"/>
          </p:cNvSpPr>
          <p:nvPr/>
        </p:nvSpPr>
        <p:spPr bwMode="auto">
          <a:xfrm>
            <a:off x="2771775" y="3068638"/>
            <a:ext cx="2744788" cy="5810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2813"/>
            <a:r>
              <a:rPr lang="ru-RU" sz="1600" b="1">
                <a:latin typeface="Times New Roman" pitchFamily="18" charset="0"/>
              </a:rPr>
              <a:t>Прием переизлученных </a:t>
            </a:r>
          </a:p>
          <a:p>
            <a:pPr algn="ctr" defTabSz="912813"/>
            <a:r>
              <a:rPr lang="ru-RU" sz="1600" b="1">
                <a:latin typeface="Times New Roman" pitchFamily="18" charset="0"/>
              </a:rPr>
              <a:t>высокочастотных сигналов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 rot="5400000">
            <a:off x="2820988" y="2892425"/>
            <a:ext cx="5643562" cy="1588"/>
          </a:xfrm>
          <a:prstGeom prst="line">
            <a:avLst/>
          </a:prstGeom>
          <a:ln w="889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4"/>
          <p:cNvSpPr txBox="1">
            <a:spLocks noChangeArrowheads="1"/>
          </p:cNvSpPr>
          <p:nvPr/>
        </p:nvSpPr>
        <p:spPr bwMode="auto">
          <a:xfrm>
            <a:off x="5741988" y="142875"/>
            <a:ext cx="3187700" cy="584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ru-RU" sz="1600" b="1">
                <a:cs typeface="Arial" pitchFamily="34" charset="0"/>
              </a:rPr>
              <a:t>Граница контролируемой зоны объекта</a:t>
            </a:r>
          </a:p>
        </p:txBody>
      </p:sp>
      <p:sp>
        <p:nvSpPr>
          <p:cNvPr id="15" name="Rectangle 46"/>
          <p:cNvSpPr>
            <a:spLocks noChangeArrowheads="1"/>
          </p:cNvSpPr>
          <p:nvPr/>
        </p:nvSpPr>
        <p:spPr bwMode="auto">
          <a:xfrm>
            <a:off x="107981" y="5786454"/>
            <a:ext cx="889317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2200" b="1" dirty="0"/>
              <a:t>Перехват информации путем  "высокочастотного облучения"  ТСПИ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47"/>
          <p:cNvSpPr>
            <a:spLocks noChangeShapeType="1"/>
          </p:cNvSpPr>
          <p:nvPr/>
        </p:nvSpPr>
        <p:spPr bwMode="auto">
          <a:xfrm>
            <a:off x="4500563" y="1989138"/>
            <a:ext cx="0" cy="3600450"/>
          </a:xfrm>
          <a:prstGeom prst="line">
            <a:avLst/>
          </a:prstGeom>
          <a:noFill/>
          <a:ln w="98425" cmpd="tri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43" name="AutoShape 15"/>
          <p:cNvSpPr>
            <a:spLocks noChangeArrowheads="1"/>
          </p:cNvSpPr>
          <p:nvPr/>
        </p:nvSpPr>
        <p:spPr bwMode="auto">
          <a:xfrm>
            <a:off x="4356100" y="1628775"/>
            <a:ext cx="2555875" cy="1336675"/>
          </a:xfrm>
          <a:prstGeom prst="lightningBolt">
            <a:avLst/>
          </a:prstGeom>
          <a:solidFill>
            <a:srgbClr val="7FA3F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12813" eaLnBrk="0" hangingPunct="0"/>
            <a:r>
              <a:rPr lang="ru-RU" b="1">
                <a:solidFill>
                  <a:srgbClr val="FFFF00"/>
                </a:solidFill>
              </a:rPr>
              <a:t>Помехи </a:t>
            </a:r>
          </a:p>
        </p:txBody>
      </p:sp>
      <p:sp>
        <p:nvSpPr>
          <p:cNvPr id="24580" name="Text Box 18"/>
          <p:cNvSpPr txBox="1">
            <a:spLocks noChangeArrowheads="1"/>
          </p:cNvSpPr>
          <p:nvPr/>
        </p:nvSpPr>
        <p:spPr bwMode="auto">
          <a:xfrm>
            <a:off x="6588125" y="4038600"/>
            <a:ext cx="22733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4163" indent="-284163" algn="ctr" defTabSz="912813" eaLnBrk="0" hangingPunct="0">
              <a:tabLst>
                <a:tab pos="284163" algn="l"/>
              </a:tabLst>
              <a:defRPr/>
            </a:pPr>
            <a:r>
              <a:rPr lang="ru-RU" sz="1600" dirty="0">
                <a:latin typeface="+mn-lt"/>
              </a:rPr>
              <a:t> </a:t>
            </a:r>
            <a:r>
              <a:rPr lang="ru-RU" sz="1600" dirty="0">
                <a:solidFill>
                  <a:srgbClr val="FFFF00"/>
                </a:solidFill>
                <a:latin typeface="+mn-lt"/>
              </a:rPr>
              <a:t>Аппаратура </a:t>
            </a:r>
          </a:p>
          <a:p>
            <a:pPr marL="284163" indent="-284163" algn="ctr" defTabSz="912813" eaLnBrk="0" hangingPunct="0">
              <a:tabLst>
                <a:tab pos="284163" algn="l"/>
              </a:tabLst>
              <a:defRPr/>
            </a:pPr>
            <a:r>
              <a:rPr lang="ru-RU" sz="1600" dirty="0">
                <a:solidFill>
                  <a:srgbClr val="FFFF00"/>
                </a:solidFill>
                <a:latin typeface="+mn-lt"/>
              </a:rPr>
              <a:t>«высокочастотного </a:t>
            </a:r>
          </a:p>
          <a:p>
            <a:pPr marL="284163" indent="-284163" algn="ctr" defTabSz="912813" eaLnBrk="0" hangingPunct="0">
              <a:tabLst>
                <a:tab pos="284163" algn="l"/>
              </a:tabLst>
              <a:defRPr/>
            </a:pPr>
            <a:r>
              <a:rPr lang="ru-RU" sz="1600" dirty="0">
                <a:solidFill>
                  <a:srgbClr val="FFFF00"/>
                </a:solidFill>
                <a:latin typeface="+mn-lt"/>
              </a:rPr>
              <a:t>облучения»</a:t>
            </a:r>
            <a:r>
              <a:rPr lang="ru-RU" sz="1600" dirty="0">
                <a:latin typeface="+mn-lt"/>
              </a:rPr>
              <a:t> </a:t>
            </a:r>
          </a:p>
        </p:txBody>
      </p:sp>
      <p:sp>
        <p:nvSpPr>
          <p:cNvPr id="24582" name="Text Box 22"/>
          <p:cNvSpPr txBox="1">
            <a:spLocks noChangeArrowheads="1"/>
          </p:cNvSpPr>
          <p:nvPr/>
        </p:nvSpPr>
        <p:spPr bwMode="auto">
          <a:xfrm>
            <a:off x="2268538" y="1844675"/>
            <a:ext cx="2133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defRPr/>
            </a:pPr>
            <a:r>
              <a:rPr lang="ru-RU" sz="1600" dirty="0">
                <a:solidFill>
                  <a:srgbClr val="FFFF00"/>
                </a:solidFill>
                <a:latin typeface="+mn-lt"/>
              </a:rPr>
              <a:t>ВЧ- радиосигнал</a:t>
            </a:r>
          </a:p>
          <a:p>
            <a:pPr algn="ctr" defTabSz="912813">
              <a:defRPr/>
            </a:pPr>
            <a:r>
              <a:rPr lang="ru-RU" sz="1600" dirty="0">
                <a:solidFill>
                  <a:srgbClr val="FFFF00"/>
                </a:solidFill>
                <a:latin typeface="+mn-lt"/>
              </a:rPr>
              <a:t>«облучения»</a:t>
            </a:r>
          </a:p>
        </p:txBody>
      </p:sp>
      <p:sp>
        <p:nvSpPr>
          <p:cNvPr id="24583" name="Text Box 28"/>
          <p:cNvSpPr txBox="1">
            <a:spLocks noChangeArrowheads="1"/>
          </p:cNvSpPr>
          <p:nvPr/>
        </p:nvSpPr>
        <p:spPr bwMode="auto">
          <a:xfrm>
            <a:off x="323850" y="4149725"/>
            <a:ext cx="3048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defRPr/>
            </a:pPr>
            <a:r>
              <a:rPr lang="ru-RU" sz="1600" dirty="0" err="1">
                <a:solidFill>
                  <a:srgbClr val="FFFF00"/>
                </a:solidFill>
                <a:latin typeface="+mn-lt"/>
              </a:rPr>
              <a:t>Переизлученный</a:t>
            </a:r>
            <a:r>
              <a:rPr lang="ru-RU" sz="1600" dirty="0">
                <a:solidFill>
                  <a:srgbClr val="FFFF00"/>
                </a:solidFill>
                <a:latin typeface="+mn-lt"/>
              </a:rPr>
              <a:t> радиосигнал </a:t>
            </a:r>
          </a:p>
        </p:txBody>
      </p:sp>
      <p:sp>
        <p:nvSpPr>
          <p:cNvPr id="10247" name="AutoShape 37"/>
          <p:cNvSpPr>
            <a:spLocks noChangeArrowheads="1"/>
          </p:cNvSpPr>
          <p:nvPr/>
        </p:nvSpPr>
        <p:spPr bwMode="auto">
          <a:xfrm>
            <a:off x="3181350" y="2657475"/>
            <a:ext cx="2808288" cy="1200150"/>
          </a:xfrm>
          <a:prstGeom prst="doubleWave">
            <a:avLst>
              <a:gd name="adj1" fmla="val 10319"/>
              <a:gd name="adj2" fmla="val 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2813" eaLnBrk="0" hangingPunct="0"/>
            <a:r>
              <a:rPr lang="ru-RU" sz="1600" b="1"/>
              <a:t>Воздушная среда</a:t>
            </a:r>
          </a:p>
        </p:txBody>
      </p:sp>
      <p:sp>
        <p:nvSpPr>
          <p:cNvPr id="10248" name="AutoShape 38"/>
          <p:cNvSpPr>
            <a:spLocks noChangeArrowheads="1"/>
          </p:cNvSpPr>
          <p:nvPr/>
        </p:nvSpPr>
        <p:spPr bwMode="auto">
          <a:xfrm>
            <a:off x="7164388" y="2781300"/>
            <a:ext cx="1655762" cy="935038"/>
          </a:xfrm>
          <a:prstGeom prst="flowChartDelay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/>
            <a:r>
              <a:rPr lang="ru-RU" sz="1500" b="1"/>
              <a:t>ВЧ-генератор</a:t>
            </a:r>
          </a:p>
          <a:p>
            <a:pPr defTabSz="912813" eaLnBrk="0" hangingPunct="0"/>
            <a:endParaRPr lang="ru-RU" sz="1500" b="1"/>
          </a:p>
          <a:p>
            <a:pPr defTabSz="912813" eaLnBrk="0" hangingPunct="0"/>
            <a:r>
              <a:rPr lang="ru-RU" sz="1500" b="1"/>
              <a:t>Приемник</a:t>
            </a:r>
          </a:p>
        </p:txBody>
      </p:sp>
      <p:sp>
        <p:nvSpPr>
          <p:cNvPr id="10249" name="AutoShape 39"/>
          <p:cNvSpPr>
            <a:spLocks noChangeArrowheads="1"/>
          </p:cNvSpPr>
          <p:nvPr/>
        </p:nvSpPr>
        <p:spPr bwMode="auto">
          <a:xfrm flipH="1">
            <a:off x="684213" y="2781300"/>
            <a:ext cx="1436687" cy="863600"/>
          </a:xfrm>
          <a:prstGeom prst="flowChartDelay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2813" eaLnBrk="0" hangingPunct="0"/>
            <a:r>
              <a:rPr lang="ru-RU" sz="1600" b="1"/>
              <a:t>ТСПИ</a:t>
            </a:r>
          </a:p>
        </p:txBody>
      </p:sp>
      <p:sp>
        <p:nvSpPr>
          <p:cNvPr id="10250" name="Line 40"/>
          <p:cNvSpPr>
            <a:spLocks noChangeShapeType="1"/>
          </p:cNvSpPr>
          <p:nvPr/>
        </p:nvSpPr>
        <p:spPr bwMode="auto">
          <a:xfrm flipH="1">
            <a:off x="2143125" y="3000375"/>
            <a:ext cx="5021263" cy="46038"/>
          </a:xfrm>
          <a:prstGeom prst="line">
            <a:avLst/>
          </a:prstGeom>
          <a:noFill/>
          <a:ln w="76200">
            <a:solidFill>
              <a:srgbClr val="FF00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0251" name="Line 41"/>
          <p:cNvSpPr>
            <a:spLocks noChangeShapeType="1"/>
          </p:cNvSpPr>
          <p:nvPr/>
        </p:nvSpPr>
        <p:spPr bwMode="auto">
          <a:xfrm flipV="1">
            <a:off x="2484438" y="2492375"/>
            <a:ext cx="792162" cy="503238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2" name="Line 43"/>
          <p:cNvSpPr>
            <a:spLocks noChangeShapeType="1"/>
          </p:cNvSpPr>
          <p:nvPr/>
        </p:nvSpPr>
        <p:spPr bwMode="auto">
          <a:xfrm flipH="1">
            <a:off x="2143125" y="3454400"/>
            <a:ext cx="5000625" cy="46038"/>
          </a:xfrm>
          <a:prstGeom prst="line">
            <a:avLst/>
          </a:prstGeom>
          <a:noFill/>
          <a:ln w="88900" cap="rnd">
            <a:solidFill>
              <a:srgbClr val="FF3300"/>
            </a:solidFill>
            <a:prstDash val="sysDot"/>
            <a:round/>
            <a:headEnd type="triangle" w="med" len="med"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3" name="Line 45"/>
          <p:cNvSpPr>
            <a:spLocks noChangeShapeType="1"/>
          </p:cNvSpPr>
          <p:nvPr/>
        </p:nvSpPr>
        <p:spPr bwMode="auto">
          <a:xfrm flipH="1">
            <a:off x="1908175" y="3500438"/>
            <a:ext cx="792163" cy="720725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54" name="Rectangle 46"/>
          <p:cNvSpPr>
            <a:spLocks noChangeArrowheads="1"/>
          </p:cNvSpPr>
          <p:nvPr/>
        </p:nvSpPr>
        <p:spPr bwMode="auto">
          <a:xfrm>
            <a:off x="0" y="115888"/>
            <a:ext cx="8893175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2200" b="1" dirty="0">
                <a:solidFill>
                  <a:srgbClr val="FFFF00"/>
                </a:solidFill>
              </a:rPr>
              <a:t>Схема канала утечки информации, создаваемого  путем </a:t>
            </a:r>
          </a:p>
          <a:p>
            <a:pPr algn="ctr" defTabSz="912813"/>
            <a:r>
              <a:rPr lang="ru-RU" sz="2200" b="1" dirty="0">
                <a:solidFill>
                  <a:srgbClr val="FFFF00"/>
                </a:solidFill>
              </a:rPr>
              <a:t>"высокочастотного облучения"  ТСПИ</a:t>
            </a:r>
          </a:p>
        </p:txBody>
      </p:sp>
      <p:sp>
        <p:nvSpPr>
          <p:cNvPr id="10255" name="Text Box 48"/>
          <p:cNvSpPr txBox="1">
            <a:spLocks noChangeArrowheads="1"/>
          </p:cNvSpPr>
          <p:nvPr/>
        </p:nvSpPr>
        <p:spPr bwMode="auto">
          <a:xfrm>
            <a:off x="4716463" y="4797425"/>
            <a:ext cx="2122487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>
              <a:spcBef>
                <a:spcPct val="50000"/>
              </a:spcBef>
            </a:pPr>
            <a:r>
              <a:rPr lang="ru-RU" b="1">
                <a:solidFill>
                  <a:schemeClr val="bg1"/>
                </a:solidFill>
              </a:rPr>
              <a:t>Граница контролируемой зоны объекта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853339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852936"/>
            <a:ext cx="4680520" cy="3904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23528" y="5838363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</a:rPr>
              <a:t>NIGTHWATCH</a:t>
            </a:r>
            <a:r>
              <a:rPr lang="ru-RU" sz="1600" dirty="0">
                <a:solidFill>
                  <a:schemeClr val="bg1"/>
                </a:solidFill>
              </a:rPr>
              <a:t> – система для обработки сигналов от систем перехвата информации CTX4000 или PHOTOANGLO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932040" y="116632"/>
            <a:ext cx="3816424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Принцип работы:</a:t>
            </a:r>
          </a:p>
          <a:p>
            <a:endParaRPr lang="ru-RU" sz="1600" b="1" dirty="0"/>
          </a:p>
          <a:p>
            <a:r>
              <a:rPr lang="ru-RU" sz="1600" dirty="0"/>
              <a:t>Генератор  </a:t>
            </a:r>
            <a:r>
              <a:rPr lang="ru-RU" sz="1600" b="1" dirty="0"/>
              <a:t>PHOTOANGLO  (CTX4000) </a:t>
            </a:r>
            <a:r>
              <a:rPr lang="ru-RU" sz="1600" dirty="0"/>
              <a:t>через антенну (параболическую, логопериодическую) изучает немодулированный гармонический сигнал (CW). Это сигнал наводится на информативных кабелях облучаемого технического средства обработки информации и </a:t>
            </a:r>
            <a:r>
              <a:rPr lang="ru-RU" sz="1600" dirty="0" err="1"/>
              <a:t>переизлучается</a:t>
            </a:r>
            <a:r>
              <a:rPr lang="ru-RU" sz="1600" dirty="0"/>
              <a:t>. За счет нелинейных эффектов </a:t>
            </a:r>
            <a:r>
              <a:rPr lang="ru-RU" sz="1600" dirty="0" err="1"/>
              <a:t>переизлученый</a:t>
            </a:r>
            <a:r>
              <a:rPr lang="ru-RU" sz="1600" dirty="0"/>
              <a:t> сигнал модулируется информативным сигналом. Модулированный сигнал принимается приемный устройством, усиливается и смешивается с излучаемым гармоническим сигналом, разностный сигнал поступает на видеовыход устройства., к которому подключается средство обработки сигналов </a:t>
            </a:r>
            <a:r>
              <a:rPr lang="ru-RU" sz="1600" b="1" dirty="0"/>
              <a:t>NIGTHWATCH.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16632"/>
            <a:ext cx="4211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Система высокочастотного облучения </a:t>
            </a:r>
            <a:r>
              <a:rPr lang="ru-RU" sz="1600" b="1" dirty="0">
                <a:solidFill>
                  <a:schemeClr val="bg1"/>
                </a:solidFill>
              </a:rPr>
              <a:t>PHOTOANGLO  (CTX4000) 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496" y="0"/>
            <a:ext cx="3816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PHOTOANGLO  (CTX4000)  </a:t>
            </a:r>
            <a:r>
              <a:rPr lang="ru-RU" sz="1600" dirty="0"/>
              <a:t>- представляет собой высокочастотный генератор гармонических колебаний, предназначенный для облучения полуактивных закладочных устройств</a:t>
            </a:r>
          </a:p>
          <a:p>
            <a:endParaRPr lang="ru-RU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1412776"/>
            <a:ext cx="392392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Х</a:t>
            </a:r>
            <a:r>
              <a:rPr lang="ru-RU" sz="1600" b="1" dirty="0"/>
              <a:t>арактеристики</a:t>
            </a:r>
          </a:p>
          <a:p>
            <a:r>
              <a:rPr lang="ru-RU" sz="1600" dirty="0"/>
              <a:t>Вес – 4,54 кг (PHOTOANGLO )</a:t>
            </a:r>
          </a:p>
          <a:p>
            <a:r>
              <a:rPr lang="ru-RU" sz="1600" dirty="0"/>
              <a:t>Частотный Диапазон: 1 - 2 ГГц (1 – 4 ГГц).</a:t>
            </a:r>
          </a:p>
          <a:p>
            <a:r>
              <a:rPr lang="ru-RU" sz="1600" dirty="0"/>
              <a:t>Максимальная полоса пропускания: до 450 МГц</a:t>
            </a:r>
          </a:p>
          <a:p>
            <a:r>
              <a:rPr lang="ru-RU" sz="1600" dirty="0"/>
              <a:t>Выходная мощность:  регулируемый до 2 Вт; при использовании  внешних усилителей: до 1 кВт (CTX4000).</a:t>
            </a:r>
          </a:p>
          <a:p>
            <a:r>
              <a:rPr lang="ru-RU" sz="1600" dirty="0"/>
              <a:t>Регулировка фазы с передней панели регулятора</a:t>
            </a:r>
          </a:p>
          <a:p>
            <a:r>
              <a:rPr lang="ru-RU" sz="1600" dirty="0"/>
              <a:t>Выбираемые пользователем высокочастотные и низкочастотные фильтры.</a:t>
            </a:r>
          </a:p>
          <a:p>
            <a:r>
              <a:rPr lang="ru-RU" sz="1600" dirty="0"/>
              <a:t>Дистанционное управление</a:t>
            </a:r>
          </a:p>
          <a:p>
            <a:r>
              <a:rPr lang="ru-RU" sz="1600" dirty="0"/>
              <a:t>Выходы: передающие антенны; </a:t>
            </a:r>
            <a:r>
              <a:rPr lang="en-US" sz="1600" dirty="0"/>
              <a:t>I/</a:t>
            </a:r>
            <a:r>
              <a:rPr lang="ru-RU" sz="1600" dirty="0"/>
              <a:t>Q видео выходы</a:t>
            </a:r>
            <a:endParaRPr lang="en-US" sz="1600" dirty="0"/>
          </a:p>
          <a:p>
            <a:r>
              <a:rPr lang="ru-RU" sz="1600" dirty="0"/>
              <a:t>Регулировка уровня входного сигнала</a:t>
            </a:r>
          </a:p>
          <a:p>
            <a:r>
              <a:rPr lang="ru-RU" sz="1600" dirty="0"/>
              <a:t>Входы:</a:t>
            </a:r>
            <a:r>
              <a:rPr lang="en-US" sz="1600" dirty="0"/>
              <a:t> </a:t>
            </a:r>
            <a:r>
              <a:rPr lang="ru-RU" sz="1600" dirty="0"/>
              <a:t>внешний генератор; антенна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851920" y="0"/>
            <a:ext cx="504056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NIGTHWATCH </a:t>
            </a:r>
            <a:r>
              <a:rPr lang="ru-RU" sz="1600" dirty="0"/>
              <a:t>система для обработки сигналов от систем перехвата информации CTX4000 или PHOTOANGLO </a:t>
            </a:r>
          </a:p>
          <a:p>
            <a:endParaRPr lang="ru-RU" sz="1600" b="1" dirty="0"/>
          </a:p>
          <a:p>
            <a:r>
              <a:rPr lang="ru-RU" sz="1600" b="1" dirty="0"/>
              <a:t>Система состоит из</a:t>
            </a:r>
            <a:r>
              <a:rPr lang="ru-RU" sz="1600" dirty="0"/>
              <a:t>:</a:t>
            </a:r>
          </a:p>
          <a:p>
            <a:r>
              <a:rPr lang="ru-RU" sz="1600" dirty="0"/>
              <a:t>специализированного ПК в экранированном корпусе;</a:t>
            </a:r>
          </a:p>
          <a:p>
            <a:r>
              <a:rPr lang="ru-RU" sz="1600" dirty="0"/>
              <a:t>цифроаналогового преобразователя;</a:t>
            </a:r>
          </a:p>
          <a:p>
            <a:r>
              <a:rPr lang="ru-RU" sz="1600" dirty="0"/>
              <a:t>блока цифровой обработки сигналов;</a:t>
            </a:r>
          </a:p>
          <a:p>
            <a:r>
              <a:rPr lang="ru-RU" sz="1600" dirty="0"/>
              <a:t>блок горизонтальной и  вертикальной синхронизации видеоизображения; </a:t>
            </a:r>
          </a:p>
          <a:p>
            <a:r>
              <a:rPr lang="ru-RU" sz="1600" dirty="0"/>
              <a:t>блок хранения  перехваченных изображений.</a:t>
            </a:r>
          </a:p>
          <a:p>
            <a:r>
              <a:rPr lang="ru-RU" sz="1600" dirty="0"/>
              <a:t>Система также имеет:</a:t>
            </a:r>
            <a:br>
              <a:rPr lang="ru-RU" sz="1600" dirty="0"/>
            </a:br>
            <a:r>
              <a:rPr lang="ru-RU" sz="1600" dirty="0"/>
              <a:t>видео выходы для подключения к внешнему монитору;</a:t>
            </a:r>
            <a:br>
              <a:rPr lang="ru-RU" sz="1600" dirty="0"/>
            </a:br>
            <a:r>
              <a:rPr lang="ru-RU" sz="1600" dirty="0"/>
              <a:t>видео вход.</a:t>
            </a:r>
          </a:p>
          <a:p>
            <a:r>
              <a:rPr lang="ru-RU" sz="1600" b="1" dirty="0"/>
              <a:t>Система позволяет:</a:t>
            </a:r>
          </a:p>
          <a:p>
            <a:r>
              <a:rPr lang="ru-RU" sz="1600" dirty="0"/>
              <a:t>проводить спектральный анализ в диапазоне частот до 150 кГц с целью выделения синхроимпульсов  кадровой и строчной развертки; </a:t>
            </a:r>
            <a:br>
              <a:rPr lang="ru-RU" sz="1600" dirty="0"/>
            </a:br>
            <a:r>
              <a:rPr lang="ru-RU" sz="1600" dirty="0"/>
              <a:t>«захват» кадра;</a:t>
            </a:r>
          </a:p>
          <a:p>
            <a:r>
              <a:rPr lang="ru-RU" sz="1600" dirty="0"/>
              <a:t>усреднение до 65536 кадров.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 descr="рис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404813"/>
            <a:ext cx="8064500" cy="5557837"/>
          </a:xfrm>
          <a:prstGeom prst="rect">
            <a:avLst/>
          </a:prstGeom>
          <a:solidFill>
            <a:srgbClr val="00FFFF"/>
          </a:solidFill>
          <a:ln w="3810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2291" name="AutoShape 5"/>
          <p:cNvSpPr>
            <a:spLocks noChangeArrowheads="1"/>
          </p:cNvSpPr>
          <p:nvPr/>
        </p:nvSpPr>
        <p:spPr bwMode="auto">
          <a:xfrm>
            <a:off x="5357813" y="857250"/>
            <a:ext cx="2879725" cy="647700"/>
          </a:xfrm>
          <a:prstGeom prst="wedgeRoundRectCallout">
            <a:avLst>
              <a:gd name="adj1" fmla="val 10037"/>
              <a:gd name="adj2" fmla="val 281958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 b="1">
                <a:latin typeface="Times New Roman" pitchFamily="18" charset="0"/>
              </a:rPr>
              <a:t> Излучение аппаратной радиозакладки</a:t>
            </a:r>
          </a:p>
        </p:txBody>
      </p:sp>
      <p:sp>
        <p:nvSpPr>
          <p:cNvPr id="12292" name="AutoShape 6"/>
          <p:cNvSpPr>
            <a:spLocks noChangeArrowheads="1"/>
          </p:cNvSpPr>
          <p:nvPr/>
        </p:nvSpPr>
        <p:spPr bwMode="auto">
          <a:xfrm rot="10289871">
            <a:off x="6516688" y="2852738"/>
            <a:ext cx="719137" cy="503237"/>
          </a:xfrm>
          <a:prstGeom prst="lightningBol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/>
            <a:endParaRPr lang="ru-RU"/>
          </a:p>
        </p:txBody>
      </p:sp>
      <p:sp>
        <p:nvSpPr>
          <p:cNvPr id="12293" name="AutoShape 8"/>
          <p:cNvSpPr>
            <a:spLocks noChangeArrowheads="1"/>
          </p:cNvSpPr>
          <p:nvPr/>
        </p:nvSpPr>
        <p:spPr bwMode="auto">
          <a:xfrm rot="5681781">
            <a:off x="3105150" y="4125913"/>
            <a:ext cx="755650" cy="546100"/>
          </a:xfrm>
          <a:prstGeom prst="lightningBol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/>
            <a:endParaRPr lang="ru-RU"/>
          </a:p>
        </p:txBody>
      </p:sp>
      <p:sp>
        <p:nvSpPr>
          <p:cNvPr id="64518" name="Rectangle 9"/>
          <p:cNvSpPr>
            <a:spLocks noChangeArrowheads="1"/>
          </p:cNvSpPr>
          <p:nvPr/>
        </p:nvSpPr>
        <p:spPr bwMode="auto">
          <a:xfrm>
            <a:off x="250825" y="6092825"/>
            <a:ext cx="84978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defRPr/>
            </a:pPr>
            <a:r>
              <a:rPr lang="ru-RU" sz="2000" b="1" dirty="0">
                <a:latin typeface="+mn-lt"/>
              </a:rPr>
              <a:t>Перехват информации путем внедрения в СВТ электронных устройств перехвата информации  (аппаратных закладок)</a:t>
            </a:r>
          </a:p>
        </p:txBody>
      </p:sp>
      <p:sp>
        <p:nvSpPr>
          <p:cNvPr id="12295" name="AutoShape 11"/>
          <p:cNvSpPr>
            <a:spLocks noChangeArrowheads="1"/>
          </p:cNvSpPr>
          <p:nvPr/>
        </p:nvSpPr>
        <p:spPr bwMode="auto">
          <a:xfrm>
            <a:off x="4549775" y="5138738"/>
            <a:ext cx="2879725" cy="647700"/>
          </a:xfrm>
          <a:prstGeom prst="wedgeRoundRectCallout">
            <a:avLst>
              <a:gd name="adj1" fmla="val -49866"/>
              <a:gd name="adj2" fmla="val -13616"/>
              <a:gd name="adj3" fmla="val 16667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 b="1">
                <a:latin typeface="Times New Roman" pitchFamily="18" charset="0"/>
              </a:rPr>
              <a:t>Мобильный комплекс приема информации </a:t>
            </a:r>
          </a:p>
        </p:txBody>
      </p:sp>
      <p:sp>
        <p:nvSpPr>
          <p:cNvPr id="12296" name="AutoShape 10"/>
          <p:cNvSpPr>
            <a:spLocks noChangeArrowheads="1"/>
          </p:cNvSpPr>
          <p:nvPr/>
        </p:nvSpPr>
        <p:spPr bwMode="auto">
          <a:xfrm>
            <a:off x="2357438" y="1423988"/>
            <a:ext cx="2879725" cy="647700"/>
          </a:xfrm>
          <a:prstGeom prst="wedgeRoundRectCallout">
            <a:avLst>
              <a:gd name="adj1" fmla="val -19981"/>
              <a:gd name="adj2" fmla="val 48134"/>
              <a:gd name="adj3" fmla="val 16667"/>
            </a:avLst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1600" b="1">
                <a:latin typeface="Times New Roman" pitchFamily="18" charset="0"/>
              </a:rPr>
              <a:t>Стационарный комплекс  приема информации </a:t>
            </a:r>
          </a:p>
        </p:txBody>
      </p:sp>
      <p:pic>
        <p:nvPicPr>
          <p:cNvPr id="12297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2500" y="2643188"/>
            <a:ext cx="5810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8" name="AutoShape 7"/>
          <p:cNvSpPr>
            <a:spLocks noChangeArrowheads="1"/>
          </p:cNvSpPr>
          <p:nvPr/>
        </p:nvSpPr>
        <p:spPr bwMode="auto">
          <a:xfrm rot="6568916">
            <a:off x="2640013" y="2386013"/>
            <a:ext cx="719137" cy="503237"/>
          </a:xfrm>
          <a:prstGeom prst="lightningBol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/>
            <a:endParaRPr lang="ru-RU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2322513" y="3448050"/>
            <a:ext cx="142875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00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38" y="500063"/>
            <a:ext cx="1712912" cy="19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47875" y="3149600"/>
            <a:ext cx="2825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Прямая соединительная линия 13"/>
          <p:cNvCxnSpPr/>
          <p:nvPr/>
        </p:nvCxnSpPr>
        <p:spPr>
          <a:xfrm rot="16200000" flipH="1">
            <a:off x="1535906" y="2678907"/>
            <a:ext cx="714375" cy="35718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2428868"/>
            <a:ext cx="90011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ctr">
              <a:defRPr/>
            </a:pPr>
            <a:r>
              <a:rPr lang="ru-RU" sz="3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1. Классификация технических каналов утечки информации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Line 25"/>
          <p:cNvSpPr>
            <a:spLocks noChangeShapeType="1"/>
          </p:cNvSpPr>
          <p:nvPr/>
        </p:nvSpPr>
        <p:spPr bwMode="auto">
          <a:xfrm>
            <a:off x="4643438" y="2446338"/>
            <a:ext cx="0" cy="3600450"/>
          </a:xfrm>
          <a:prstGeom prst="line">
            <a:avLst/>
          </a:prstGeom>
          <a:noFill/>
          <a:ln w="76200" cmpd="tri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65539" name="Text Box 5"/>
          <p:cNvSpPr txBox="1">
            <a:spLocks noChangeArrowheads="1"/>
          </p:cNvSpPr>
          <p:nvPr/>
        </p:nvSpPr>
        <p:spPr bwMode="auto">
          <a:xfrm>
            <a:off x="5867400" y="4568825"/>
            <a:ext cx="32877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4163" indent="-284163" algn="ctr" defTabSz="912813" eaLnBrk="0" hangingPunct="0">
              <a:tabLst>
                <a:tab pos="284163" algn="l"/>
              </a:tabLst>
              <a:defRPr/>
            </a:pPr>
            <a:r>
              <a:rPr lang="ru-RU" dirty="0">
                <a:latin typeface="+mn-lt"/>
              </a:rPr>
              <a:t> </a:t>
            </a:r>
            <a:r>
              <a:rPr lang="ru-RU" dirty="0">
                <a:solidFill>
                  <a:srgbClr val="FFFF00"/>
                </a:solidFill>
                <a:latin typeface="+mn-lt"/>
              </a:rPr>
              <a:t>Аппаратура приема и обработки информации </a:t>
            </a:r>
            <a:r>
              <a:rPr lang="ru-RU" dirty="0">
                <a:latin typeface="+mn-lt"/>
              </a:rPr>
              <a:t> </a:t>
            </a:r>
          </a:p>
        </p:txBody>
      </p:sp>
      <p:sp>
        <p:nvSpPr>
          <p:cNvPr id="65540" name="Text Box 9"/>
          <p:cNvSpPr txBox="1">
            <a:spLocks noChangeArrowheads="1"/>
          </p:cNvSpPr>
          <p:nvPr/>
        </p:nvSpPr>
        <p:spPr bwMode="auto">
          <a:xfrm>
            <a:off x="971550" y="4751388"/>
            <a:ext cx="3529013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defTabSz="912813">
              <a:defRPr/>
            </a:pPr>
            <a:r>
              <a:rPr lang="ru-RU" sz="2000" dirty="0">
                <a:solidFill>
                  <a:srgbClr val="FFFF00"/>
                </a:solidFill>
                <a:latin typeface="+mn-lt"/>
              </a:rPr>
              <a:t>Сигнал:</a:t>
            </a:r>
            <a:r>
              <a:rPr lang="ru-RU" dirty="0">
                <a:solidFill>
                  <a:srgbClr val="FFFF00"/>
                </a:solidFill>
                <a:latin typeface="+mn-lt"/>
              </a:rPr>
              <a:t> </a:t>
            </a:r>
          </a:p>
          <a:p>
            <a:pPr defTabSz="912813">
              <a:defRPr/>
            </a:pPr>
            <a:r>
              <a:rPr lang="ru-RU" sz="2000" dirty="0">
                <a:solidFill>
                  <a:srgbClr val="FFFF00"/>
                </a:solidFill>
                <a:latin typeface="+mn-lt"/>
              </a:rPr>
              <a:t>- радиосигнал;</a:t>
            </a:r>
          </a:p>
          <a:p>
            <a:pPr defTabSz="912813">
              <a:defRPr/>
            </a:pPr>
            <a:r>
              <a:rPr lang="ru-RU" sz="2000" dirty="0">
                <a:solidFill>
                  <a:srgbClr val="FFFF00"/>
                </a:solidFill>
                <a:latin typeface="+mn-lt"/>
              </a:rPr>
              <a:t>- </a:t>
            </a:r>
            <a:r>
              <a:rPr lang="ru-RU" sz="2000" dirty="0">
                <a:solidFill>
                  <a:srgbClr val="FF3300"/>
                </a:solidFill>
                <a:latin typeface="+mn-lt"/>
              </a:rPr>
              <a:t>оптический (ИК) сигнал;</a:t>
            </a:r>
          </a:p>
          <a:p>
            <a:pPr defTabSz="912813">
              <a:buFontTx/>
              <a:buChar char="-"/>
              <a:defRPr/>
            </a:pPr>
            <a:r>
              <a:rPr lang="ru-RU" dirty="0">
                <a:solidFill>
                  <a:srgbClr val="FF7DE6"/>
                </a:solidFill>
                <a:latin typeface="+mn-lt"/>
              </a:rPr>
              <a:t> электрический сигнал (сеть 220 В,  специальная выделенная линия.</a:t>
            </a:r>
          </a:p>
        </p:txBody>
      </p:sp>
      <p:sp>
        <p:nvSpPr>
          <p:cNvPr id="65541" name="AutoShape 11"/>
          <p:cNvSpPr>
            <a:spLocks noChangeArrowheads="1"/>
          </p:cNvSpPr>
          <p:nvPr/>
        </p:nvSpPr>
        <p:spPr bwMode="auto">
          <a:xfrm>
            <a:off x="7373938" y="3382963"/>
            <a:ext cx="1601787" cy="863600"/>
          </a:xfrm>
          <a:prstGeom prst="flowChartDelay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 eaLnBrk="0" hangingPunct="0">
              <a:defRPr/>
            </a:pPr>
            <a:r>
              <a:rPr lang="ru-RU" sz="1600" b="1">
                <a:latin typeface="+mn-lt"/>
              </a:rPr>
              <a:t>Приемник</a:t>
            </a:r>
          </a:p>
        </p:txBody>
      </p:sp>
      <p:sp>
        <p:nvSpPr>
          <p:cNvPr id="65542" name="AutoShape 12"/>
          <p:cNvSpPr>
            <a:spLocks noChangeArrowheads="1"/>
          </p:cNvSpPr>
          <p:nvPr/>
        </p:nvSpPr>
        <p:spPr bwMode="auto">
          <a:xfrm flipH="1">
            <a:off x="107950" y="3382963"/>
            <a:ext cx="1728788" cy="863600"/>
          </a:xfrm>
          <a:prstGeom prst="flowChartDelay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2813" eaLnBrk="0" hangingPunct="0">
              <a:defRPr/>
            </a:pPr>
            <a:r>
              <a:rPr lang="ru-RU" sz="1600" b="1">
                <a:latin typeface="+mn-lt"/>
              </a:rPr>
              <a:t>СВТ           </a:t>
            </a:r>
          </a:p>
        </p:txBody>
      </p:sp>
      <p:sp>
        <p:nvSpPr>
          <p:cNvPr id="65543" name="Rectangle 19"/>
          <p:cNvSpPr>
            <a:spLocks noChangeArrowheads="1"/>
          </p:cNvSpPr>
          <p:nvPr/>
        </p:nvSpPr>
        <p:spPr bwMode="auto">
          <a:xfrm>
            <a:off x="0" y="285750"/>
            <a:ext cx="90011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defRPr/>
            </a:pPr>
            <a:r>
              <a:rPr lang="ru-RU" sz="2400" b="1" dirty="0">
                <a:solidFill>
                  <a:srgbClr val="FFFF00"/>
                </a:solidFill>
                <a:latin typeface="+mn-lt"/>
              </a:rPr>
              <a:t>Схема канала утечки информации, создаваемого  путем </a:t>
            </a:r>
          </a:p>
          <a:p>
            <a:pPr algn="ctr" defTabSz="912813">
              <a:defRPr/>
            </a:pPr>
            <a:r>
              <a:rPr lang="ru-RU" sz="2400" b="1" dirty="0">
                <a:solidFill>
                  <a:srgbClr val="FFFF00"/>
                </a:solidFill>
                <a:latin typeface="+mn-lt"/>
              </a:rPr>
              <a:t>внедрения в СВТ аппаратных закладок</a:t>
            </a:r>
          </a:p>
        </p:txBody>
      </p:sp>
      <p:sp>
        <p:nvSpPr>
          <p:cNvPr id="65544" name="Text Box 21"/>
          <p:cNvSpPr txBox="1">
            <a:spLocks noChangeArrowheads="1"/>
          </p:cNvSpPr>
          <p:nvPr/>
        </p:nvSpPr>
        <p:spPr bwMode="auto">
          <a:xfrm>
            <a:off x="1331913" y="2230438"/>
            <a:ext cx="28082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 eaLnBrk="0" hangingPunct="0">
              <a:spcBef>
                <a:spcPct val="50000"/>
              </a:spcBef>
              <a:defRPr/>
            </a:pPr>
            <a:r>
              <a:rPr lang="ru-RU" sz="1600" dirty="0">
                <a:solidFill>
                  <a:srgbClr val="FFFF00"/>
                </a:solidFill>
                <a:latin typeface="+mn-lt"/>
              </a:rPr>
              <a:t>Аппаратная закладка, установленная в СВТ</a:t>
            </a:r>
          </a:p>
        </p:txBody>
      </p:sp>
      <p:sp>
        <p:nvSpPr>
          <p:cNvPr id="65545" name="AutoShape 24"/>
          <p:cNvSpPr>
            <a:spLocks noChangeArrowheads="1"/>
          </p:cNvSpPr>
          <p:nvPr/>
        </p:nvSpPr>
        <p:spPr bwMode="auto">
          <a:xfrm>
            <a:off x="1171575" y="3709988"/>
            <a:ext cx="358775" cy="215900"/>
          </a:xfrm>
          <a:prstGeom prst="rightArrowCallout">
            <a:avLst>
              <a:gd name="adj1" fmla="val 25000"/>
              <a:gd name="adj2" fmla="val 25000"/>
              <a:gd name="adj3" fmla="val 27696"/>
              <a:gd name="adj4" fmla="val 66667"/>
            </a:avLst>
          </a:prstGeom>
          <a:solidFill>
            <a:srgbClr val="FF3300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2813">
              <a:defRPr/>
            </a:pPr>
            <a:endParaRPr lang="ru-RU">
              <a:latin typeface="+mn-lt"/>
            </a:endParaRPr>
          </a:p>
        </p:txBody>
      </p:sp>
      <p:sp>
        <p:nvSpPr>
          <p:cNvPr id="65546" name="Text Box 26"/>
          <p:cNvSpPr txBox="1">
            <a:spLocks noChangeArrowheads="1"/>
          </p:cNvSpPr>
          <p:nvPr/>
        </p:nvSpPr>
        <p:spPr bwMode="auto">
          <a:xfrm>
            <a:off x="4716463" y="5327650"/>
            <a:ext cx="2122487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>
              <a:spcBef>
                <a:spcPct val="50000"/>
              </a:spcBef>
              <a:defRPr/>
            </a:pPr>
            <a:r>
              <a:rPr lang="ru-RU" b="1" dirty="0">
                <a:solidFill>
                  <a:schemeClr val="bg1"/>
                </a:solidFill>
                <a:latin typeface="+mn-lt"/>
              </a:rPr>
              <a:t>Граница контролируемой зоны объекта</a:t>
            </a:r>
          </a:p>
        </p:txBody>
      </p:sp>
      <p:sp>
        <p:nvSpPr>
          <p:cNvPr id="65547" name="Line 27"/>
          <p:cNvSpPr>
            <a:spLocks noChangeShapeType="1"/>
          </p:cNvSpPr>
          <p:nvPr/>
        </p:nvSpPr>
        <p:spPr bwMode="auto">
          <a:xfrm>
            <a:off x="1830388" y="3554413"/>
            <a:ext cx="936625" cy="0"/>
          </a:xfrm>
          <a:prstGeom prst="line">
            <a:avLst/>
          </a:prstGeom>
          <a:noFill/>
          <a:ln w="76200" cap="rnd">
            <a:solidFill>
              <a:srgbClr val="FFFF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65548" name="Line 28"/>
          <p:cNvSpPr>
            <a:spLocks noChangeShapeType="1"/>
          </p:cNvSpPr>
          <p:nvPr/>
        </p:nvSpPr>
        <p:spPr bwMode="auto">
          <a:xfrm>
            <a:off x="1846263" y="3836988"/>
            <a:ext cx="936625" cy="0"/>
          </a:xfrm>
          <a:prstGeom prst="line">
            <a:avLst/>
          </a:prstGeom>
          <a:noFill/>
          <a:ln w="76200">
            <a:solidFill>
              <a:srgbClr val="FF33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65549" name="Line 29"/>
          <p:cNvSpPr>
            <a:spLocks noChangeShapeType="1"/>
          </p:cNvSpPr>
          <p:nvPr/>
        </p:nvSpPr>
        <p:spPr bwMode="auto">
          <a:xfrm>
            <a:off x="1873250" y="4137025"/>
            <a:ext cx="936625" cy="0"/>
          </a:xfrm>
          <a:prstGeom prst="line">
            <a:avLst/>
          </a:prstGeom>
          <a:noFill/>
          <a:ln w="76200">
            <a:solidFill>
              <a:srgbClr val="FF7DE6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65550" name="Line 30"/>
          <p:cNvSpPr>
            <a:spLocks noChangeShapeType="1"/>
          </p:cNvSpPr>
          <p:nvPr/>
        </p:nvSpPr>
        <p:spPr bwMode="auto">
          <a:xfrm flipH="1">
            <a:off x="1403350" y="2879725"/>
            <a:ext cx="792163" cy="719138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65551" name="Line 31"/>
          <p:cNvSpPr>
            <a:spLocks noChangeShapeType="1"/>
          </p:cNvSpPr>
          <p:nvPr/>
        </p:nvSpPr>
        <p:spPr bwMode="auto">
          <a:xfrm flipH="1">
            <a:off x="1763713" y="4246563"/>
            <a:ext cx="431800" cy="504825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65552" name="Line 34"/>
          <p:cNvSpPr>
            <a:spLocks noChangeShapeType="1"/>
          </p:cNvSpPr>
          <p:nvPr/>
        </p:nvSpPr>
        <p:spPr bwMode="auto">
          <a:xfrm>
            <a:off x="6011863" y="3525838"/>
            <a:ext cx="1368425" cy="0"/>
          </a:xfrm>
          <a:prstGeom prst="line">
            <a:avLst/>
          </a:prstGeom>
          <a:noFill/>
          <a:ln w="76200" cap="rnd">
            <a:solidFill>
              <a:srgbClr val="FFFF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65553" name="Line 35"/>
          <p:cNvSpPr>
            <a:spLocks noChangeShapeType="1"/>
          </p:cNvSpPr>
          <p:nvPr/>
        </p:nvSpPr>
        <p:spPr bwMode="auto">
          <a:xfrm>
            <a:off x="5994400" y="3808413"/>
            <a:ext cx="1368425" cy="0"/>
          </a:xfrm>
          <a:prstGeom prst="line">
            <a:avLst/>
          </a:prstGeom>
          <a:noFill/>
          <a:ln w="76200">
            <a:solidFill>
              <a:srgbClr val="FF33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65554" name="Line 36"/>
          <p:cNvSpPr>
            <a:spLocks noChangeShapeType="1"/>
          </p:cNvSpPr>
          <p:nvPr/>
        </p:nvSpPr>
        <p:spPr bwMode="auto">
          <a:xfrm>
            <a:off x="6005513" y="4075113"/>
            <a:ext cx="1368425" cy="0"/>
          </a:xfrm>
          <a:prstGeom prst="line">
            <a:avLst/>
          </a:prstGeom>
          <a:noFill/>
          <a:ln w="76200">
            <a:solidFill>
              <a:srgbClr val="FF7DE6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ru-RU">
              <a:latin typeface="+mn-lt"/>
            </a:endParaRP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6011863" y="1941513"/>
            <a:ext cx="1873250" cy="1296987"/>
            <a:chOff x="3696" y="1162"/>
            <a:chExt cx="1180" cy="817"/>
          </a:xfrm>
        </p:grpSpPr>
        <p:sp>
          <p:nvSpPr>
            <p:cNvPr id="65559" name="AutoShape 38"/>
            <p:cNvSpPr>
              <a:spLocks noChangeArrowheads="1"/>
            </p:cNvSpPr>
            <p:nvPr/>
          </p:nvSpPr>
          <p:spPr bwMode="auto">
            <a:xfrm rot="-556574">
              <a:off x="3696" y="1162"/>
              <a:ext cx="635" cy="817"/>
            </a:xfrm>
            <a:prstGeom prst="lightningBolt">
              <a:avLst/>
            </a:prstGeom>
            <a:solidFill>
              <a:srgbClr val="7DFFE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2813">
                <a:defRPr/>
              </a:pPr>
              <a:endParaRPr lang="ru-RU">
                <a:latin typeface="+mn-lt"/>
              </a:endParaRPr>
            </a:p>
          </p:txBody>
        </p:sp>
        <p:sp>
          <p:nvSpPr>
            <p:cNvPr id="65560" name="Text Box 39"/>
            <p:cNvSpPr txBox="1">
              <a:spLocks noChangeArrowheads="1"/>
            </p:cNvSpPr>
            <p:nvPr/>
          </p:nvSpPr>
          <p:spPr bwMode="auto">
            <a:xfrm>
              <a:off x="4014" y="1298"/>
              <a:ext cx="86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0638" indent="-20638" algn="ctr" defTabSz="912813" eaLnBrk="0" hangingPunct="0">
                <a:spcBef>
                  <a:spcPct val="50000"/>
                </a:spcBef>
                <a:defRPr/>
              </a:pPr>
              <a:r>
                <a:rPr lang="ru-RU" sz="1600" b="1" dirty="0">
                  <a:solidFill>
                    <a:srgbClr val="FFFF00"/>
                  </a:solidFill>
                  <a:latin typeface="+mn-lt"/>
                </a:rPr>
                <a:t>Помехи</a:t>
              </a:r>
            </a:p>
          </p:txBody>
        </p:sp>
      </p:grpSp>
      <p:grpSp>
        <p:nvGrpSpPr>
          <p:cNvPr id="3" name="Группа 23"/>
          <p:cNvGrpSpPr>
            <a:grpSpLocks/>
          </p:cNvGrpSpPr>
          <p:nvPr/>
        </p:nvGrpSpPr>
        <p:grpSpPr bwMode="auto">
          <a:xfrm>
            <a:off x="2771775" y="2968625"/>
            <a:ext cx="3262313" cy="1797050"/>
            <a:chOff x="2771775" y="3060706"/>
            <a:chExt cx="3262313" cy="1797054"/>
          </a:xfrm>
        </p:grpSpPr>
        <p:sp>
          <p:nvSpPr>
            <p:cNvPr id="65557" name="AutoShape 10"/>
            <p:cNvSpPr>
              <a:spLocks noChangeArrowheads="1"/>
            </p:cNvSpPr>
            <p:nvPr/>
          </p:nvSpPr>
          <p:spPr bwMode="auto">
            <a:xfrm>
              <a:off x="2771775" y="3060706"/>
              <a:ext cx="3262313" cy="1797054"/>
            </a:xfrm>
            <a:prstGeom prst="doubleWave">
              <a:avLst>
                <a:gd name="adj1" fmla="val 10319"/>
                <a:gd name="adj2" fmla="val 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2813" eaLnBrk="0" hangingPunct="0">
                <a:defRPr/>
              </a:pPr>
              <a:endParaRPr lang="ru-RU" sz="1600" b="1">
                <a:latin typeface="+mn-lt"/>
              </a:endParaRPr>
            </a:p>
          </p:txBody>
        </p:sp>
        <p:sp>
          <p:nvSpPr>
            <p:cNvPr id="65558" name="TextBox 22"/>
            <p:cNvSpPr txBox="1">
              <a:spLocks noChangeArrowheads="1"/>
            </p:cNvSpPr>
            <p:nvPr/>
          </p:nvSpPr>
          <p:spPr bwMode="auto">
            <a:xfrm>
              <a:off x="2830513" y="3571882"/>
              <a:ext cx="3143250" cy="830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2813" eaLnBrk="0" hangingPunct="0">
                <a:defRPr/>
              </a:pPr>
              <a:r>
                <a:rPr lang="ru-RU" sz="1600" b="1">
                  <a:latin typeface="+mn-lt"/>
                </a:rPr>
                <a:t>Воздушная среда</a:t>
              </a:r>
            </a:p>
            <a:p>
              <a:pPr algn="ctr" defTabSz="912813">
                <a:defRPr/>
              </a:pPr>
              <a:endParaRPr lang="ru-RU" sz="1600" b="1">
                <a:latin typeface="+mn-lt"/>
              </a:endParaRPr>
            </a:p>
            <a:p>
              <a:pPr algn="ctr" defTabSz="912813">
                <a:defRPr/>
              </a:pPr>
              <a:r>
                <a:rPr lang="ru-RU" sz="1600" b="1">
                  <a:latin typeface="+mn-lt"/>
                </a:rPr>
                <a:t>Линии электропитания СВТ</a:t>
              </a:r>
              <a:endParaRPr lang="ru-RU" sz="1600">
                <a:latin typeface="+mn-lt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9" descr="Клавиат_шпион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24563" y="3643313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4688" y="4071938"/>
            <a:ext cx="2932112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Прямоугольник 7"/>
          <p:cNvSpPr>
            <a:spLocks noChangeArrowheads="1"/>
          </p:cNvSpPr>
          <p:nvPr/>
        </p:nvSpPr>
        <p:spPr bwMode="auto">
          <a:xfrm>
            <a:off x="71438" y="214313"/>
            <a:ext cx="90011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2000" b="1">
                <a:solidFill>
                  <a:srgbClr val="C00000"/>
                </a:solidFill>
                <a:cs typeface="Arial" pitchFamily="34" charset="0"/>
              </a:rPr>
              <a:t>Виды внешних аппаратных кейлоггеров с записью информации </a:t>
            </a:r>
          </a:p>
          <a:p>
            <a:pPr algn="ctr" defTabSz="912813"/>
            <a:r>
              <a:rPr lang="ru-RU" sz="2000" b="1">
                <a:solidFill>
                  <a:srgbClr val="C00000"/>
                </a:solidFill>
                <a:cs typeface="Arial" pitchFamily="34" charset="0"/>
              </a:rPr>
              <a:t>на </a:t>
            </a:r>
            <a:r>
              <a:rPr lang="en-US" sz="2000" b="1">
                <a:solidFill>
                  <a:srgbClr val="C00000"/>
                </a:solidFill>
                <a:cs typeface="Arial" pitchFamily="34" charset="0"/>
              </a:rPr>
              <a:t>flash</a:t>
            </a:r>
            <a:r>
              <a:rPr lang="ru-RU" sz="2000" b="1">
                <a:solidFill>
                  <a:srgbClr val="C00000"/>
                </a:solidFill>
                <a:cs typeface="Arial" pitchFamily="34" charset="0"/>
              </a:rPr>
              <a:t> - память 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642938" y="6072188"/>
            <a:ext cx="1974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defTabSz="912813"/>
            <a:r>
              <a:rPr lang="en-US">
                <a:cs typeface="Arial" pitchFamily="34" charset="0"/>
                <a:sym typeface="Symbol" pitchFamily="18" charset="2"/>
              </a:rPr>
              <a:t>USB </a:t>
            </a:r>
            <a:r>
              <a:rPr lang="ru-RU">
                <a:cs typeface="Arial" pitchFamily="34" charset="0"/>
                <a:sym typeface="Symbol" pitchFamily="18" charset="2"/>
              </a:rPr>
              <a:t>- кейлоггер </a:t>
            </a:r>
          </a:p>
        </p:txBody>
      </p:sp>
      <p:sp>
        <p:nvSpPr>
          <p:cNvPr id="25606" name="Rectangle 5"/>
          <p:cNvSpPr>
            <a:spLocks noChangeArrowheads="1"/>
          </p:cNvSpPr>
          <p:nvPr/>
        </p:nvSpPr>
        <p:spPr bwMode="auto">
          <a:xfrm>
            <a:off x="3429000" y="6072188"/>
            <a:ext cx="25717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12813"/>
            <a:r>
              <a:rPr lang="en-US">
                <a:cs typeface="Arial" pitchFamily="34" charset="0"/>
              </a:rPr>
              <a:t>PS/2</a:t>
            </a:r>
            <a:r>
              <a:rPr lang="ru-RU">
                <a:cs typeface="Arial" pitchFamily="34" charset="0"/>
              </a:rPr>
              <a:t> - </a:t>
            </a:r>
            <a:r>
              <a:rPr lang="ru-RU">
                <a:cs typeface="Arial" pitchFamily="34" charset="0"/>
                <a:sym typeface="Symbol" pitchFamily="18" charset="2"/>
              </a:rPr>
              <a:t>кейлоггер </a:t>
            </a:r>
          </a:p>
        </p:txBody>
      </p:sp>
      <p:sp>
        <p:nvSpPr>
          <p:cNvPr id="25607" name="Rectangle 5"/>
          <p:cNvSpPr>
            <a:spLocks noChangeArrowheads="1"/>
          </p:cNvSpPr>
          <p:nvPr/>
        </p:nvSpPr>
        <p:spPr bwMode="auto">
          <a:xfrm>
            <a:off x="6500813" y="6072188"/>
            <a:ext cx="26177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12813"/>
            <a:r>
              <a:rPr lang="en-US">
                <a:cs typeface="Arial" pitchFamily="34" charset="0"/>
                <a:sym typeface="Symbol" pitchFamily="18" charset="2"/>
              </a:rPr>
              <a:t>USB </a:t>
            </a:r>
            <a:r>
              <a:rPr lang="ru-RU">
                <a:cs typeface="Arial" pitchFamily="34" charset="0"/>
                <a:sym typeface="Symbol" pitchFamily="18" charset="2"/>
              </a:rPr>
              <a:t>– кейлоггер (удлинитель) </a:t>
            </a:r>
          </a:p>
        </p:txBody>
      </p:sp>
      <p:pic>
        <p:nvPicPr>
          <p:cNvPr id="25608" name="Рисунок 9" descr="кейлоггер_USB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875" y="3833813"/>
            <a:ext cx="3214688" cy="202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9" name="Рисунок 10" descr="Кейлоггеры_типы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165225"/>
            <a:ext cx="9144000" cy="197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8"/>
          <p:cNvSpPr>
            <a:spLocks noChangeArrowheads="1"/>
          </p:cNvSpPr>
          <p:nvPr/>
        </p:nvSpPr>
        <p:spPr bwMode="auto">
          <a:xfrm>
            <a:off x="0" y="314325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12813" eaLnBrk="0" hangingPunct="0"/>
            <a:r>
              <a:rPr lang="ru-RU" sz="2000" b="1">
                <a:solidFill>
                  <a:srgbClr val="FFFF00"/>
                </a:solidFill>
                <a:cs typeface="Arial" pitchFamily="34" charset="0"/>
              </a:rPr>
              <a:t>Подключение кейлоггера в системному блоку ПЭВМ</a:t>
            </a:r>
            <a:endParaRPr lang="ru-RU" sz="2000" b="1">
              <a:solidFill>
                <a:srgbClr val="FFFF00"/>
              </a:solidFill>
              <a:cs typeface="Arial" pitchFamily="34" charset="0"/>
              <a:sym typeface="Symbol" pitchFamily="18" charset="2"/>
            </a:endParaRPr>
          </a:p>
        </p:txBody>
      </p:sp>
      <p:pic>
        <p:nvPicPr>
          <p:cNvPr id="27651" name="Picture 2" descr="ps/2 plu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8" y="1255713"/>
            <a:ext cx="4000500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Рисунок 7" descr="Аппарат_кейлоггер_в удлинителе_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2063" y="1214438"/>
            <a:ext cx="3000375" cy="396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Прямая соединительная линия 9"/>
          <p:cNvCxnSpPr/>
          <p:nvPr/>
        </p:nvCxnSpPr>
        <p:spPr>
          <a:xfrm flipV="1">
            <a:off x="6572250" y="3071813"/>
            <a:ext cx="642938" cy="285750"/>
          </a:xfrm>
          <a:prstGeom prst="line">
            <a:avLst/>
          </a:prstGeom>
          <a:ln w="7620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4"/>
          <p:cNvSpPr txBox="1">
            <a:spLocks noChangeArrowheads="1"/>
          </p:cNvSpPr>
          <p:nvPr/>
        </p:nvSpPr>
        <p:spPr bwMode="auto">
          <a:xfrm>
            <a:off x="0" y="142875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ru-RU" sz="2000" b="1" dirty="0">
                <a:solidFill>
                  <a:srgbClr val="FF0000"/>
                </a:solidFill>
                <a:cs typeface="Arial" pitchFamily="34" charset="0"/>
              </a:rPr>
              <a:t>Фрагмент </a:t>
            </a:r>
            <a:r>
              <a:rPr lang="ru-RU" sz="2000" b="1" dirty="0" err="1">
                <a:solidFill>
                  <a:srgbClr val="FF0000"/>
                </a:solidFill>
                <a:cs typeface="Arial" pitchFamily="34" charset="0"/>
              </a:rPr>
              <a:t>л</a:t>
            </a:r>
            <a:r>
              <a:rPr lang="ru-RU" sz="2000" b="1" dirty="0" err="1">
                <a:solidFill>
                  <a:srgbClr val="FF0000"/>
                </a:solidFill>
              </a:rPr>
              <a:t>ог-файла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Keylogger</a:t>
            </a:r>
            <a:endParaRPr lang="ru-RU" sz="2000" b="1" dirty="0">
              <a:solidFill>
                <a:srgbClr val="FF0000"/>
              </a:solidFill>
              <a:cs typeface="Arial" pitchFamily="34" charset="0"/>
            </a:endParaRPr>
          </a:p>
        </p:txBody>
      </p:sp>
      <p:pic>
        <p:nvPicPr>
          <p:cNvPr id="30723" name="Рисунок 3" descr="кейлоггер_лог_файл 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" y="785813"/>
            <a:ext cx="5402263" cy="385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Рисунок 4" descr="кейлоггер_лог_файл 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71625" y="3714750"/>
            <a:ext cx="757237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3071813" y="2571750"/>
            <a:ext cx="2286000" cy="142875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4104456" y="188640"/>
            <a:ext cx="4932040" cy="6345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/>
              <a:t>Аппаратная закладка (</a:t>
            </a:r>
            <a:r>
              <a:rPr lang="ru-RU" sz="1600" dirty="0" err="1"/>
              <a:t>кейлоггер</a:t>
            </a:r>
            <a:r>
              <a:rPr lang="ru-RU" sz="1600" dirty="0"/>
              <a:t>) предназначена для перехвата данных, вводимых с клавиатур  USB и PS/2.</a:t>
            </a:r>
          </a:p>
          <a:p>
            <a:endParaRPr lang="ru-RU" sz="1600" dirty="0"/>
          </a:p>
          <a:p>
            <a:r>
              <a:rPr lang="ru-RU" sz="1600" dirty="0"/>
              <a:t>Для активации закладки необходимо ее облучение гармоническим радиосигналом (CW-сигналом) от специального генератора. </a:t>
            </a:r>
          </a:p>
          <a:p>
            <a:r>
              <a:rPr lang="ru-RU" sz="1600" dirty="0"/>
              <a:t>Закладка осуществляет перехват импульсных сигналов, передаваемых контроллером  клавиатуры в процессор при нажатии клавиш. </a:t>
            </a:r>
          </a:p>
          <a:p>
            <a:endParaRPr lang="ru-RU" sz="1600" dirty="0"/>
          </a:p>
          <a:p>
            <a:r>
              <a:rPr lang="ru-RU" sz="1600" dirty="0"/>
              <a:t>Принимаемый закладкой радиосигнал модулируется и </a:t>
            </a:r>
            <a:r>
              <a:rPr lang="ru-RU" sz="1600" dirty="0" err="1"/>
              <a:t>переизлучается</a:t>
            </a:r>
            <a:r>
              <a:rPr lang="ru-RU" sz="1600" dirty="0"/>
              <a:t>. В закладке используется частотная манипуляция  (</a:t>
            </a:r>
            <a:r>
              <a:rPr lang="ru-RU" sz="1600" dirty="0" err="1"/>
              <a:t>frequency</a:t>
            </a:r>
            <a:r>
              <a:rPr lang="ru-RU" sz="1600" dirty="0"/>
              <a:t> </a:t>
            </a:r>
            <a:r>
              <a:rPr lang="ru-RU" sz="1600" dirty="0" err="1"/>
              <a:t>shift</a:t>
            </a:r>
            <a:r>
              <a:rPr lang="ru-RU" sz="1600" dirty="0"/>
              <a:t> </a:t>
            </a:r>
            <a:r>
              <a:rPr lang="ru-RU" sz="1600" dirty="0" err="1"/>
              <a:t>keying</a:t>
            </a:r>
            <a:r>
              <a:rPr lang="ru-RU" sz="1600" dirty="0"/>
              <a:t> (FSK)). В зависимости от наличия или отсутствии импульса частота </a:t>
            </a:r>
            <a:r>
              <a:rPr lang="ru-RU" sz="1600" dirty="0" err="1"/>
              <a:t>переизлучаемого</a:t>
            </a:r>
            <a:r>
              <a:rPr lang="ru-RU" sz="1600" dirty="0"/>
              <a:t> радиосигнала скачкообразно или увеличивается, или уменьшается.</a:t>
            </a:r>
          </a:p>
          <a:p>
            <a:r>
              <a:rPr lang="ru-RU" sz="1600" dirty="0" err="1"/>
              <a:t>Переизлучаемый</a:t>
            </a:r>
            <a:r>
              <a:rPr lang="ru-RU" sz="1600" dirty="0"/>
              <a:t> закладкой радиосигнал принимается приемным устройством и </a:t>
            </a:r>
            <a:r>
              <a:rPr lang="ru-RU" sz="1600" dirty="0" err="1"/>
              <a:t>демодулируется</a:t>
            </a:r>
            <a:r>
              <a:rPr lang="ru-RU" sz="1600" dirty="0"/>
              <a:t>. Специальная обработка </a:t>
            </a:r>
            <a:r>
              <a:rPr lang="ru-RU" sz="1600" dirty="0" err="1"/>
              <a:t>демодулированных</a:t>
            </a:r>
            <a:r>
              <a:rPr lang="ru-RU" sz="1600" dirty="0"/>
              <a:t> сигналов позволяет определить какие клавиши нажимались.</a:t>
            </a:r>
          </a:p>
          <a:p>
            <a:r>
              <a:rPr lang="ru-RU" sz="1600" dirty="0"/>
              <a:t>Закладка SURLYSPAWN является частью системы ANGRYNEIGHBOR.</a:t>
            </a:r>
            <a:endParaRPr kumimoji="0" 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3835400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353562"/>
            <a:ext cx="39239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600" b="1" dirty="0"/>
              <a:t>Аппаратная закладка (</a:t>
            </a:r>
            <a:r>
              <a:rPr lang="ru-RU" sz="1600" b="1" dirty="0" err="1"/>
              <a:t>кейлоггер</a:t>
            </a:r>
            <a:r>
              <a:rPr lang="ru-RU" sz="1600" b="1" dirty="0"/>
              <a:t>) SURLYSPAWN</a:t>
            </a:r>
            <a:endParaRPr kumimoji="0" lang="ru-RU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71438" y="5929330"/>
            <a:ext cx="892968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defRPr/>
            </a:pPr>
            <a:r>
              <a:rPr lang="ru-RU" dirty="0">
                <a:latin typeface="Arial" charset="0"/>
              </a:rPr>
              <a:t> </a:t>
            </a:r>
            <a:r>
              <a:rPr lang="ru-RU" sz="2400" b="1" dirty="0">
                <a:latin typeface="+mn-lt"/>
              </a:rPr>
              <a:t>Аппаратные </a:t>
            </a:r>
            <a:r>
              <a:rPr lang="ru-RU" sz="2400" b="1" dirty="0" err="1">
                <a:latin typeface="+mn-lt"/>
              </a:rPr>
              <a:t>кейлоггеры</a:t>
            </a:r>
            <a:r>
              <a:rPr lang="ru-RU" sz="2400" b="1" dirty="0">
                <a:latin typeface="+mn-lt"/>
              </a:rPr>
              <a:t> с передачей данных </a:t>
            </a:r>
            <a:r>
              <a:rPr lang="en-US" sz="2400" b="1" dirty="0">
                <a:latin typeface="+mn-lt"/>
              </a:rPr>
              <a:t> </a:t>
            </a:r>
            <a:endParaRPr lang="ru-RU" sz="2400" b="1" dirty="0">
              <a:latin typeface="+mn-lt"/>
            </a:endParaRPr>
          </a:p>
          <a:p>
            <a:pPr algn="ctr" defTabSz="912813">
              <a:defRPr/>
            </a:pPr>
            <a:r>
              <a:rPr lang="ru-RU" sz="2400" b="1" dirty="0">
                <a:latin typeface="+mn-lt"/>
              </a:rPr>
              <a:t>по каналу </a:t>
            </a:r>
            <a:r>
              <a:rPr lang="en-US" sz="2400" b="1" dirty="0">
                <a:latin typeface="+mn-lt"/>
              </a:rPr>
              <a:t>Wi-Fi</a:t>
            </a:r>
            <a:endParaRPr lang="ru-RU" sz="2400" b="1" dirty="0">
              <a:latin typeface="+mn-lt"/>
            </a:endParaRPr>
          </a:p>
        </p:txBody>
      </p:sp>
      <p:pic>
        <p:nvPicPr>
          <p:cNvPr id="40963" name="Рисунок 3" descr="кейлоггер_Wi-Fi_внеш_вид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5728"/>
            <a:ext cx="6256337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381515"/>
            <a:ext cx="43624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cd8fd416fed669c83280ab7cb10b77c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1571612"/>
            <a:ext cx="3082824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Рисунок 1" descr="кейлоггер_Wi-Fi_тект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5" y="255588"/>
            <a:ext cx="7972425" cy="560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71438" y="5813425"/>
            <a:ext cx="8929687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>
              <a:defRPr/>
            </a:pPr>
            <a:r>
              <a:rPr lang="ru-RU" dirty="0">
                <a:latin typeface="Arial" charset="0"/>
              </a:rPr>
              <a:t> </a:t>
            </a:r>
            <a:r>
              <a:rPr lang="ru-RU" sz="2000" b="1" dirty="0">
                <a:latin typeface="+mn-lt"/>
              </a:rPr>
              <a:t>Данные, перехваченные с использованием аппаратного </a:t>
            </a:r>
            <a:r>
              <a:rPr lang="ru-RU" sz="2000" b="1" dirty="0" err="1">
                <a:latin typeface="+mn-lt"/>
              </a:rPr>
              <a:t>кейлоггера</a:t>
            </a:r>
            <a:r>
              <a:rPr lang="ru-RU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KeyDemon</a:t>
            </a:r>
            <a:r>
              <a:rPr lang="en-US" sz="2000" b="1" dirty="0">
                <a:latin typeface="+mn-lt"/>
              </a:rPr>
              <a:t> Wi-Fi Premium</a:t>
            </a:r>
            <a:r>
              <a:rPr lang="ru-RU" sz="2000" b="1" dirty="0">
                <a:latin typeface="+mn-lt"/>
              </a:rPr>
              <a:t> с передачей данных </a:t>
            </a:r>
            <a:r>
              <a:rPr lang="en-US" sz="2000" b="1" dirty="0">
                <a:latin typeface="+mn-lt"/>
              </a:rPr>
              <a:t> </a:t>
            </a:r>
            <a:r>
              <a:rPr lang="ru-RU" sz="2000" b="1" dirty="0">
                <a:latin typeface="+mn-lt"/>
              </a:rPr>
              <a:t>по каналу </a:t>
            </a:r>
            <a:r>
              <a:rPr lang="en-US" sz="2000" b="1" dirty="0">
                <a:latin typeface="+mn-lt"/>
              </a:rPr>
              <a:t>Wi-Fi</a:t>
            </a:r>
            <a:endParaRPr lang="ru-RU" sz="2000" b="1" dirty="0">
              <a:latin typeface="+mn-l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44" y="142852"/>
            <a:ext cx="885831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RAGEMASTER – закладочное полуактивное устройство, предназначенное для перехвата изображений, выводимых на экран монитора, работающего в стандарте (интерфейсе) VGA.</a:t>
            </a:r>
          </a:p>
          <a:p>
            <a:r>
              <a:rPr lang="ru-RU" sz="1400" dirty="0"/>
              <a:t>Устройство встраивается в видеокабель, соединяющий системный блок с монитором (как правило, в ферритовый фильтр кабеля удлинителя VGA).</a:t>
            </a:r>
          </a:p>
          <a:p>
            <a:r>
              <a:rPr lang="ru-RU" sz="1400" dirty="0"/>
              <a:t> Устройство включает блок перехвата видеосигнала и модулятор, построенный на основе резонансного контура, нагруженного на согласованную антенну.</a:t>
            </a:r>
          </a:p>
          <a:p>
            <a:r>
              <a:rPr lang="ru-RU" sz="1400" dirty="0"/>
              <a:t> Принцип работы устройства заключается в следующем. С помощью специального генератора устройство обучается высокочастотным гармоническим сигналом, который принимается антенной, подается на модулятор и </a:t>
            </a:r>
            <a:r>
              <a:rPr lang="ru-RU" sz="1400" dirty="0" err="1"/>
              <a:t>переизлучается</a:t>
            </a:r>
            <a:r>
              <a:rPr lang="ru-RU" sz="1400" dirty="0"/>
              <a:t> этой же антенной.  В модулятор подаются сигналы, перехваченные с линии формирования сигналов красного (</a:t>
            </a:r>
            <a:r>
              <a:rPr lang="en-US" sz="1400" dirty="0"/>
              <a:t>R</a:t>
            </a:r>
            <a:r>
              <a:rPr lang="ru-RU" sz="1400" dirty="0"/>
              <a:t>) цвета, что приводит к модуляции </a:t>
            </a:r>
            <a:r>
              <a:rPr lang="ru-RU" sz="1400" dirty="0" err="1"/>
              <a:t>переизлучаемого</a:t>
            </a:r>
            <a:r>
              <a:rPr lang="ru-RU" sz="1400" dirty="0"/>
              <a:t> радиосигнала.</a:t>
            </a:r>
          </a:p>
          <a:p>
            <a:r>
              <a:rPr lang="ru-RU" sz="1400" dirty="0" err="1"/>
              <a:t>Переизлученный</a:t>
            </a:r>
            <a:r>
              <a:rPr lang="ru-RU" sz="1400" dirty="0"/>
              <a:t> радиосигнал принимается специальным радиоприемным устройством, </a:t>
            </a:r>
            <a:r>
              <a:rPr lang="ru-RU" sz="1400" dirty="0" err="1"/>
              <a:t>демодулируется</a:t>
            </a:r>
            <a:r>
              <a:rPr lang="ru-RU" sz="1400" dirty="0"/>
              <a:t> и поступает в блок обработки сигналов, например, </a:t>
            </a:r>
            <a:r>
              <a:rPr lang="en-US" sz="1400" dirty="0"/>
              <a:t>LFS</a:t>
            </a:r>
            <a:r>
              <a:rPr lang="ru-RU" sz="1400" dirty="0"/>
              <a:t>-2 с внешним монитором, </a:t>
            </a:r>
            <a:r>
              <a:rPr lang="en-US" sz="1400" dirty="0"/>
              <a:t>NIGHTWATCH</a:t>
            </a:r>
            <a:r>
              <a:rPr lang="ru-RU" sz="1400" dirty="0"/>
              <a:t>, </a:t>
            </a:r>
            <a:r>
              <a:rPr lang="en-US" sz="1400" dirty="0"/>
              <a:t>GOTHAM</a:t>
            </a:r>
            <a:r>
              <a:rPr lang="ru-RU" sz="1400" dirty="0"/>
              <a:t>, или </a:t>
            </a:r>
            <a:r>
              <a:rPr lang="en-US" sz="1400" dirty="0"/>
              <a:t>VIEWPLATE</a:t>
            </a:r>
            <a:r>
              <a:rPr lang="ru-RU" sz="1400" dirty="0"/>
              <a:t>.</a:t>
            </a:r>
          </a:p>
          <a:p>
            <a:r>
              <a:rPr lang="ru-RU" sz="1400" dirty="0"/>
              <a:t>Блок обработки сигналов производит цифровую обработку сигналов, формирование сигналов горизонтальной и вертикальной синхронизации и формирование перехваченного видеоизображения. </a:t>
            </a:r>
          </a:p>
        </p:txBody>
      </p:sp>
      <p:pic>
        <p:nvPicPr>
          <p:cNvPr id="25602" name="Picture 2" descr="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077072"/>
            <a:ext cx="3952249" cy="2659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149080"/>
            <a:ext cx="341947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3563888" y="4797152"/>
            <a:ext cx="2808312" cy="720080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71414"/>
            <a:ext cx="87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CTX4000  - представляет собой портативный излучатель непрерывного действия, предназначен для подсвета целевых систем для получения данных от установленных там закладок. Предшественник PHOTOANGLO.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43" y="1071546"/>
            <a:ext cx="32099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3357562"/>
            <a:ext cx="5866104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4282" y="285728"/>
            <a:ext cx="8643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PHOTOANGLO — улучшенный излучатель непрерывного действия, предназначен для подсвета целевых систем и получения данных от установленных там закладок. Более портативен, чем CTX4000.</a:t>
            </a:r>
          </a:p>
        </p:txBody>
      </p: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214422"/>
            <a:ext cx="5929334" cy="5445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/>
          <p:cNvSpPr>
            <a:spLocks noChangeArrowheads="1"/>
          </p:cNvSpPr>
          <p:nvPr/>
        </p:nvSpPr>
        <p:spPr bwMode="auto">
          <a:xfrm>
            <a:off x="0" y="258763"/>
            <a:ext cx="9144000" cy="630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ru-RU" sz="2800" b="1" dirty="0">
                <a:solidFill>
                  <a:srgbClr val="FFFF2F"/>
                </a:solidFill>
              </a:rPr>
              <a:t>Объект информатизации</a:t>
            </a:r>
            <a:r>
              <a:rPr lang="ru-RU" sz="2800" dirty="0">
                <a:solidFill>
                  <a:srgbClr val="FFFF2F"/>
                </a:solidFill>
              </a:rPr>
              <a:t> </a:t>
            </a:r>
            <a:r>
              <a:rPr lang="ru-RU" sz="2800" b="1" dirty="0">
                <a:solidFill>
                  <a:srgbClr val="FFFF2F"/>
                </a:solidFill>
              </a:rPr>
              <a:t>(объект ТСПИ) </a:t>
            </a:r>
            <a:r>
              <a:rPr lang="ru-RU" sz="2800" dirty="0">
                <a:solidFill>
                  <a:schemeClr val="bg1"/>
                </a:solidFill>
              </a:rPr>
              <a:t>– совокупность</a:t>
            </a:r>
            <a:r>
              <a:rPr lang="ru-RU" sz="2800" dirty="0"/>
              <a:t> </a:t>
            </a:r>
          </a:p>
          <a:p>
            <a:pPr algn="ctr" defTabSz="912813"/>
            <a:endParaRPr lang="ru-RU" sz="1200" dirty="0">
              <a:solidFill>
                <a:schemeClr val="bg1"/>
              </a:solidFill>
            </a:endParaRPr>
          </a:p>
          <a:p>
            <a:pPr defTabSz="912813">
              <a:buFont typeface="Symbol" pitchFamily="18" charset="2"/>
              <a:buChar char="¨"/>
            </a:pPr>
            <a:r>
              <a:rPr lang="ru-RU" sz="2800" dirty="0">
                <a:solidFill>
                  <a:schemeClr val="bg1"/>
                </a:solidFill>
              </a:rPr>
              <a:t> информационных ресурсов, содержащих</a:t>
            </a:r>
          </a:p>
          <a:p>
            <a:pPr defTabSz="912813"/>
            <a:r>
              <a:rPr lang="ru-RU" sz="2800" dirty="0">
                <a:solidFill>
                  <a:schemeClr val="bg1"/>
                </a:solidFill>
              </a:rPr>
              <a:t>    сведения ограниченного доступа,</a:t>
            </a:r>
          </a:p>
          <a:p>
            <a:pPr defTabSz="912813"/>
            <a:r>
              <a:rPr lang="ru-RU" sz="2800" dirty="0">
                <a:solidFill>
                  <a:schemeClr val="bg1"/>
                </a:solidFill>
                <a:sym typeface="Symbol" pitchFamily="18" charset="2"/>
              </a:rPr>
              <a:t></a:t>
            </a:r>
            <a:r>
              <a:rPr lang="ru-RU" sz="2800" dirty="0"/>
              <a:t> </a:t>
            </a:r>
            <a:r>
              <a:rPr lang="ru-RU" sz="2800" dirty="0">
                <a:solidFill>
                  <a:schemeClr val="bg1"/>
                </a:solidFill>
              </a:rPr>
              <a:t>технических средств и систем обработки </a:t>
            </a:r>
          </a:p>
          <a:p>
            <a:pPr defTabSz="912813"/>
            <a:r>
              <a:rPr lang="ru-RU" sz="2800" dirty="0">
                <a:solidFill>
                  <a:schemeClr val="bg1"/>
                </a:solidFill>
              </a:rPr>
              <a:t>    информации ограниченного доступа (основных </a:t>
            </a:r>
          </a:p>
          <a:p>
            <a:pPr defTabSz="912813"/>
            <a:r>
              <a:rPr lang="ru-RU" sz="2800" dirty="0">
                <a:solidFill>
                  <a:schemeClr val="bg1"/>
                </a:solidFill>
              </a:rPr>
              <a:t>    технических средств и систем), используемых в </a:t>
            </a:r>
          </a:p>
          <a:p>
            <a:pPr defTabSz="912813"/>
            <a:r>
              <a:rPr lang="ru-RU" sz="2800" dirty="0">
                <a:solidFill>
                  <a:schemeClr val="bg1"/>
                </a:solidFill>
              </a:rPr>
              <a:t>    соответствии с заданной информационной </a:t>
            </a:r>
          </a:p>
          <a:p>
            <a:pPr defTabSz="912813"/>
            <a:r>
              <a:rPr lang="ru-RU" sz="2800" dirty="0">
                <a:solidFill>
                  <a:schemeClr val="bg1"/>
                </a:solidFill>
              </a:rPr>
              <a:t>    технологией, </a:t>
            </a:r>
          </a:p>
          <a:p>
            <a:pPr defTabSz="912813"/>
            <a:r>
              <a:rPr lang="ru-RU" sz="2800" dirty="0">
                <a:solidFill>
                  <a:schemeClr val="bg1"/>
                </a:solidFill>
                <a:sym typeface="Symbol" pitchFamily="18" charset="2"/>
              </a:rPr>
              <a:t></a:t>
            </a:r>
            <a:r>
              <a:rPr lang="ru-RU" sz="2800" dirty="0">
                <a:solidFill>
                  <a:schemeClr val="bg1"/>
                </a:solidFill>
              </a:rPr>
              <a:t> технических средств обеспечения объекта </a:t>
            </a:r>
          </a:p>
          <a:p>
            <a:pPr defTabSz="912813"/>
            <a:r>
              <a:rPr lang="ru-RU" sz="2800" dirty="0">
                <a:solidFill>
                  <a:schemeClr val="bg1"/>
                </a:solidFill>
              </a:rPr>
              <a:t>    информатизации (вспомогательных технических </a:t>
            </a:r>
          </a:p>
          <a:p>
            <a:pPr defTabSz="912813"/>
            <a:r>
              <a:rPr lang="ru-RU" sz="2800" dirty="0">
                <a:solidFill>
                  <a:schemeClr val="bg1"/>
                </a:solidFill>
              </a:rPr>
              <a:t>    средств и систем), </a:t>
            </a:r>
          </a:p>
          <a:p>
            <a:pPr defTabSz="912813"/>
            <a:r>
              <a:rPr lang="ru-RU" sz="2800" dirty="0">
                <a:solidFill>
                  <a:schemeClr val="bg1"/>
                </a:solidFill>
                <a:sym typeface="Symbol" pitchFamily="18" charset="2"/>
              </a:rPr>
              <a:t></a:t>
            </a:r>
            <a:r>
              <a:rPr lang="ru-RU" sz="2800" dirty="0">
                <a:solidFill>
                  <a:schemeClr val="bg1"/>
                </a:solidFill>
              </a:rPr>
              <a:t> помещений или объектов (зданий, сооружений, </a:t>
            </a:r>
          </a:p>
          <a:p>
            <a:pPr defTabSz="912813"/>
            <a:r>
              <a:rPr lang="ru-RU" sz="2800" dirty="0">
                <a:solidFill>
                  <a:schemeClr val="bg1"/>
                </a:solidFill>
              </a:rPr>
              <a:t>    технических средств), в которых они установлены.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200" y="1324898"/>
            <a:ext cx="4639824" cy="3904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496" y="89337"/>
            <a:ext cx="4608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NIGTHWATCH</a:t>
            </a:r>
            <a:r>
              <a:rPr lang="ru-RU" sz="1600" dirty="0"/>
              <a:t> – система для обработки сигналов от систем перехвата информации CTX4000 или PHOTOANGLO при облучении закладки в видеокабеле RAGEMASTER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32040" y="913938"/>
            <a:ext cx="396044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Система состоит из:</a:t>
            </a:r>
          </a:p>
          <a:p>
            <a:r>
              <a:rPr lang="ru-RU" sz="1600" dirty="0"/>
              <a:t>специализированного ПК в экранированном корпусе;</a:t>
            </a:r>
          </a:p>
          <a:p>
            <a:r>
              <a:rPr lang="ru-RU" sz="1600" dirty="0"/>
              <a:t>цифроаналогового преобразователя;</a:t>
            </a:r>
          </a:p>
          <a:p>
            <a:r>
              <a:rPr lang="ru-RU" sz="1600" dirty="0"/>
              <a:t>блока цифровой обработки сигналов;</a:t>
            </a:r>
          </a:p>
          <a:p>
            <a:r>
              <a:rPr lang="ru-RU" sz="1600" dirty="0"/>
              <a:t>блок горизонтальной и  вертикальной синхронизации видеоизображения; </a:t>
            </a:r>
          </a:p>
          <a:p>
            <a:r>
              <a:rPr lang="ru-RU" sz="1600" dirty="0"/>
              <a:t>блок хранения  перехваченных изображений.</a:t>
            </a:r>
          </a:p>
          <a:p>
            <a:endParaRPr lang="ru-RU" sz="1600" dirty="0"/>
          </a:p>
          <a:p>
            <a:r>
              <a:rPr lang="ru-RU" sz="1600" dirty="0"/>
              <a:t>Система также имеет:</a:t>
            </a:r>
            <a:br>
              <a:rPr lang="ru-RU" sz="1600" dirty="0"/>
            </a:br>
            <a:r>
              <a:rPr lang="ru-RU" sz="1600" dirty="0"/>
              <a:t>видео выходы для подключения к внешнему монитору;</a:t>
            </a:r>
            <a:br>
              <a:rPr lang="ru-RU" sz="1600" dirty="0"/>
            </a:br>
            <a:r>
              <a:rPr lang="ru-RU" sz="1600" dirty="0"/>
              <a:t>видео вход.</a:t>
            </a:r>
          </a:p>
          <a:p>
            <a:endParaRPr lang="ru-RU" sz="1600" dirty="0"/>
          </a:p>
          <a:p>
            <a:r>
              <a:rPr lang="ru-RU" sz="1600" dirty="0"/>
              <a:t>Система позволяет:</a:t>
            </a:r>
          </a:p>
          <a:p>
            <a:r>
              <a:rPr lang="ru-RU" sz="1600" dirty="0"/>
              <a:t>проводить спектральный анализ в диапазоне частот до 150 кГц с целью выделения синхроимпульсов  кадровой и строчной развертки; </a:t>
            </a:r>
            <a:br>
              <a:rPr lang="ru-RU" sz="1600" dirty="0"/>
            </a:br>
            <a:r>
              <a:rPr lang="ru-RU" sz="1600" dirty="0"/>
              <a:t>«захват» кадра;</a:t>
            </a:r>
          </a:p>
          <a:p>
            <a:r>
              <a:rPr lang="ru-RU" sz="1600" dirty="0"/>
              <a:t>усреднение до экспедиторских</a:t>
            </a:r>
            <a:br>
              <a:rPr lang="ru-RU" sz="1600" dirty="0"/>
            </a:br>
            <a:r>
              <a:rPr lang="ru-RU" sz="1600" dirty="0"/>
              <a:t>• PCMCIA-карт 65536 кадров.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7950" y="627950"/>
            <a:ext cx="271464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JUNIORMINT  - миниатюрная аппаратная закладка на базе ARM-системы, которая может быть сконфигурирована для различных задач. </a:t>
            </a:r>
          </a:p>
          <a:p>
            <a:r>
              <a:rPr lang="ru-RU" dirty="0"/>
              <a:t>Например, такая система может быть частью других устройств для шпионажа. Обладает следующими характеристиками: процессор ARM9 400MHz, </a:t>
            </a:r>
            <a:r>
              <a:rPr lang="ru-RU" dirty="0" err="1"/>
              <a:t>флеш</a:t>
            </a:r>
            <a:r>
              <a:rPr lang="ru-RU" dirty="0"/>
              <a:t> 32MB, SDRAM 64MB, ПЛИС Vertex4/5 оснащенная 128MB DDR2.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571480"/>
            <a:ext cx="612457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285728"/>
            <a:ext cx="8286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COTTONMOUTH-I </a:t>
            </a:r>
            <a:r>
              <a:rPr lang="en-US" dirty="0"/>
              <a:t>- </a:t>
            </a:r>
            <a:r>
              <a:rPr lang="ru-RU" dirty="0"/>
              <a:t>аппаратная закладка на USB, предоставляющая беспроводной мост к целевой сети, а также загрузки </a:t>
            </a:r>
            <a:r>
              <a:rPr lang="ru-RU" dirty="0" err="1"/>
              <a:t>эксплойтов</a:t>
            </a:r>
            <a:r>
              <a:rPr lang="ru-RU" dirty="0"/>
              <a:t> на целевой системе. </a:t>
            </a:r>
            <a:endParaRPr lang="en-US" dirty="0"/>
          </a:p>
          <a:p>
            <a:r>
              <a:rPr lang="ru-RU" dirty="0"/>
              <a:t>Может создавать скрытый канал связи для передачи команд и данных между аппаратными и программными закладками. </a:t>
            </a:r>
            <a:endParaRPr lang="en-US" dirty="0"/>
          </a:p>
          <a:p>
            <a:r>
              <a:rPr lang="ru-RU" dirty="0"/>
              <a:t>При помощи встроенного радиопередатчика может взаимодействовать с другими СOTTONMOUTH. </a:t>
            </a:r>
            <a:endParaRPr lang="en-US" dirty="0"/>
          </a:p>
          <a:p>
            <a:r>
              <a:rPr lang="ru-RU" dirty="0"/>
              <a:t>В основе лежит элементная база TRINITY, в качестве радиопередатчика используется HOWLERMONKEY. </a:t>
            </a:r>
            <a:endParaRPr lang="en-US" dirty="0"/>
          </a:p>
          <a:p>
            <a:r>
              <a:rPr lang="ru-RU" dirty="0"/>
              <a:t>Существует версия под названием MOCCASIN, представляющая собой закладку в </a:t>
            </a:r>
            <a:r>
              <a:rPr lang="ru-RU" dirty="0" err="1"/>
              <a:t>коннекторе</a:t>
            </a:r>
            <a:r>
              <a:rPr lang="ru-RU" dirty="0"/>
              <a:t> USB-клавиатуры. </a:t>
            </a:r>
          </a:p>
        </p:txBody>
      </p:sp>
      <p:pic>
        <p:nvPicPr>
          <p:cNvPr id="18434" name="Picture 2" descr="cd8fd416fed669c83280ab7cb10b77c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3357562"/>
            <a:ext cx="275272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5572140"/>
            <a:ext cx="43624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14678" y="3457591"/>
            <a:ext cx="581025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214290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COTTONMOUTH-II </a:t>
            </a:r>
            <a:r>
              <a:rPr lang="en-US" dirty="0"/>
              <a:t> - </a:t>
            </a:r>
            <a:r>
              <a:rPr lang="ru-RU" dirty="0"/>
              <a:t>аппаратная USB-закладка предоставляющая скрытый канал доступа к сети цели. </a:t>
            </a:r>
            <a:endParaRPr lang="en-US" dirty="0"/>
          </a:p>
          <a:p>
            <a:r>
              <a:rPr lang="ru-RU" dirty="0"/>
              <a:t>Данная закладка предназначена для работы на шасси компьютера и представляет собой </a:t>
            </a:r>
            <a:r>
              <a:rPr lang="ru-RU" dirty="0" err="1"/>
              <a:t>двухпортовый</a:t>
            </a:r>
            <a:r>
              <a:rPr lang="ru-RU" dirty="0"/>
              <a:t> </a:t>
            </a:r>
            <a:r>
              <a:rPr lang="ru-RU" dirty="0" err="1"/>
              <a:t>USB-коннектор</a:t>
            </a:r>
            <a:r>
              <a:rPr lang="ru-RU" dirty="0"/>
              <a:t> на плату. Может создавать скрытый канал связи для передачи команд и данных между аппаратными и программными закладками.</a:t>
            </a:r>
          </a:p>
        </p:txBody>
      </p:sp>
      <p:pic>
        <p:nvPicPr>
          <p:cNvPr id="19458" name="Picture 2" descr="0020066628edd0ccc1d9d8ff24c0eaf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2069" y="123824"/>
            <a:ext cx="4200525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285720" y="3143248"/>
            <a:ext cx="4572000" cy="3714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COTTONMOUTH-III </a:t>
            </a:r>
            <a:r>
              <a:rPr lang="en-US" dirty="0"/>
              <a:t>- </a:t>
            </a:r>
            <a:r>
              <a:rPr lang="ru-RU" dirty="0"/>
              <a:t>аппаратная закладка в USB предоставляющая беспроводной мост к целевой сети, а также загрузки </a:t>
            </a:r>
            <a:r>
              <a:rPr lang="ru-RU" dirty="0" err="1"/>
              <a:t>эксплойтов</a:t>
            </a:r>
            <a:r>
              <a:rPr lang="ru-RU" dirty="0"/>
              <a:t> на целевой системе. </a:t>
            </a:r>
            <a:endParaRPr lang="en-US" dirty="0"/>
          </a:p>
          <a:p>
            <a:r>
              <a:rPr lang="ru-RU" dirty="0"/>
              <a:t>В основе лежит элементная база TRINITY, в качестве радиопередатчика используется HOWLERMONKEY. </a:t>
            </a:r>
            <a:endParaRPr lang="en-US" dirty="0"/>
          </a:p>
          <a:p>
            <a:r>
              <a:rPr lang="ru-RU" dirty="0"/>
              <a:t>Представляет собой блок разъемов</a:t>
            </a:r>
            <a:r>
              <a:rPr lang="en-US" dirty="0"/>
              <a:t> </a:t>
            </a:r>
            <a:r>
              <a:rPr lang="ru-RU" dirty="0"/>
              <a:t>(RJ45 и два USB) устанавливаемых на шасси, может взаимодействовать с другими COTTONMOUTH установленными на этом же шасси.</a:t>
            </a:r>
          </a:p>
        </p:txBody>
      </p:sp>
      <p:pic>
        <p:nvPicPr>
          <p:cNvPr id="19459" name="Picture 3" descr="1427e16c54867b6406b6ebc6e3ace2c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818" y="3571876"/>
            <a:ext cx="32385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1"/>
          <p:cNvSpPr txBox="1">
            <a:spLocks noChangeArrowheads="1"/>
          </p:cNvSpPr>
          <p:nvPr/>
        </p:nvSpPr>
        <p:spPr bwMode="auto">
          <a:xfrm>
            <a:off x="71438" y="357188"/>
            <a:ext cx="8929687" cy="5232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ru-RU" sz="2800" b="1" dirty="0">
                <a:solidFill>
                  <a:srgbClr val="FFFF00"/>
                </a:solidFill>
              </a:rPr>
              <a:t>Основные технические средства и системы (ОТСС) -</a:t>
            </a:r>
          </a:p>
          <a:p>
            <a:pPr defTabSz="912813"/>
            <a:endParaRPr lang="ru-RU" sz="1200" dirty="0">
              <a:solidFill>
                <a:schemeClr val="bg1"/>
              </a:solidFill>
            </a:endParaRPr>
          </a:p>
          <a:p>
            <a:pPr defTabSz="912813"/>
            <a:r>
              <a:rPr lang="ru-RU" sz="2800" dirty="0">
                <a:solidFill>
                  <a:schemeClr val="bg1"/>
                </a:solidFill>
              </a:rPr>
              <a:t>Технические средства и системы, а также их коммуникации, используемые для обработки (приема, передачи, записи, хранения и т.д.) информации ограниченного доступа (</a:t>
            </a:r>
            <a:r>
              <a:rPr lang="ru-RU" sz="2800" dirty="0">
                <a:solidFill>
                  <a:srgbClr val="FFFF00"/>
                </a:solidFill>
              </a:rPr>
              <a:t>ТСПИ, ТСОИ</a:t>
            </a:r>
            <a:r>
              <a:rPr lang="ru-RU" sz="2800" dirty="0">
                <a:solidFill>
                  <a:schemeClr val="bg1"/>
                </a:solidFill>
              </a:rPr>
              <a:t>). </a:t>
            </a:r>
          </a:p>
          <a:p>
            <a:pPr defTabSz="912813"/>
            <a:endParaRPr lang="ru-RU" sz="1400" dirty="0">
              <a:solidFill>
                <a:schemeClr val="bg1"/>
              </a:solidFill>
            </a:endParaRPr>
          </a:p>
          <a:p>
            <a:pPr defTabSz="912813"/>
            <a:r>
              <a:rPr lang="ru-RU" sz="2800" dirty="0">
                <a:solidFill>
                  <a:srgbClr val="FFFF00"/>
                </a:solidFill>
              </a:rPr>
              <a:t>К ним относятся</a:t>
            </a:r>
            <a:r>
              <a:rPr lang="ru-RU" sz="2800" dirty="0">
                <a:solidFill>
                  <a:schemeClr val="bg1"/>
                </a:solidFill>
              </a:rPr>
              <a:t>:</a:t>
            </a:r>
          </a:p>
          <a:p>
            <a:pPr defTabSz="912813"/>
            <a:r>
              <a:rPr lang="ru-RU" sz="2800" dirty="0">
                <a:solidFill>
                  <a:schemeClr val="bg1"/>
                </a:solidFill>
              </a:rPr>
              <a:t>средства вычислительной техники и автоматизированные системы обработки  информации;</a:t>
            </a:r>
          </a:p>
          <a:p>
            <a:pPr defTabSz="912813"/>
            <a:r>
              <a:rPr lang="ru-RU" sz="2800" dirty="0">
                <a:solidFill>
                  <a:schemeClr val="bg1"/>
                </a:solidFill>
              </a:rPr>
              <a:t>системы связи и передачи данных;</a:t>
            </a:r>
          </a:p>
          <a:p>
            <a:pPr defTabSz="912813"/>
            <a:r>
              <a:rPr lang="ru-RU" sz="2800" dirty="0">
                <a:solidFill>
                  <a:schemeClr val="bg1"/>
                </a:solidFill>
              </a:rPr>
              <a:t>средства изготовления, тиражирования документов;</a:t>
            </a:r>
          </a:p>
          <a:p>
            <a:pPr defTabSz="912813"/>
            <a:r>
              <a:rPr lang="ru-RU" sz="2800" dirty="0">
                <a:solidFill>
                  <a:schemeClr val="bg1"/>
                </a:solidFill>
              </a:rPr>
              <a:t>средства звуко- и видеозаписи и т.д.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1"/>
          <p:cNvSpPr txBox="1">
            <a:spLocks noChangeArrowheads="1"/>
          </p:cNvSpPr>
          <p:nvPr/>
        </p:nvSpPr>
        <p:spPr bwMode="auto">
          <a:xfrm>
            <a:off x="0" y="214313"/>
            <a:ext cx="9144000" cy="634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ru-RU" sz="2200" b="1">
                <a:solidFill>
                  <a:srgbClr val="FFFF00"/>
                </a:solidFill>
              </a:rPr>
              <a:t>Вспомогательные технические средства и системы (ВТСС</a:t>
            </a:r>
            <a:r>
              <a:rPr lang="ru-RU" sz="2200">
                <a:solidFill>
                  <a:srgbClr val="FFFF00"/>
                </a:solidFill>
              </a:rPr>
              <a:t>) -</a:t>
            </a:r>
            <a:r>
              <a:rPr lang="ru-RU" sz="2200"/>
              <a:t> </a:t>
            </a:r>
            <a:r>
              <a:rPr lang="ru-RU" sz="2200">
                <a:solidFill>
                  <a:schemeClr val="bg1"/>
                </a:solidFill>
              </a:rPr>
              <a:t>Технические средства и системы, установленные на объектах информатизации или в выделенных (защищаемых) помещениях, непосредственно не участвующие в обработке (приеме, передачи, записи, хранения и ит.д.) информации ограниченного доступа.</a:t>
            </a:r>
            <a:endParaRPr lang="ru-RU" sz="2200" b="1">
              <a:solidFill>
                <a:schemeClr val="bg1"/>
              </a:solidFill>
            </a:endParaRPr>
          </a:p>
          <a:p>
            <a:pPr defTabSz="912813"/>
            <a:endParaRPr lang="ru-RU" sz="1600">
              <a:solidFill>
                <a:schemeClr val="bg1"/>
              </a:solidFill>
            </a:endParaRPr>
          </a:p>
          <a:p>
            <a:pPr defTabSz="912813"/>
            <a:r>
              <a:rPr lang="ru-RU" sz="2000">
                <a:solidFill>
                  <a:schemeClr val="bg1"/>
                </a:solidFill>
              </a:rPr>
              <a:t>К ним относятся: </a:t>
            </a:r>
          </a:p>
          <a:p>
            <a:pPr defTabSz="912813"/>
            <a:r>
              <a:rPr lang="ru-RU" sz="2000">
                <a:solidFill>
                  <a:schemeClr val="bg1"/>
                </a:solidFill>
              </a:rPr>
              <a:t>· средства вычислительной техники и автоматизированные системы обработки открытой информации;</a:t>
            </a:r>
          </a:p>
          <a:p>
            <a:pPr defTabSz="912813"/>
            <a:r>
              <a:rPr lang="ru-RU" sz="2000">
                <a:solidFill>
                  <a:schemeClr val="bg1"/>
                </a:solidFill>
              </a:rPr>
              <a:t>·  различного рода телефонные средства и системы; </a:t>
            </a:r>
          </a:p>
          <a:p>
            <a:pPr defTabSz="912813"/>
            <a:r>
              <a:rPr lang="ru-RU" sz="2000">
                <a:solidFill>
                  <a:schemeClr val="bg1"/>
                </a:solidFill>
              </a:rPr>
              <a:t>·  средства и системы передачи данных в системе радиосвязи; </a:t>
            </a:r>
          </a:p>
          <a:p>
            <a:pPr defTabSz="912813"/>
            <a:r>
              <a:rPr lang="ru-RU" sz="2000">
                <a:solidFill>
                  <a:schemeClr val="bg1"/>
                </a:solidFill>
              </a:rPr>
              <a:t>·  средства и системы охранной и пожарной сигнализации; </a:t>
            </a:r>
          </a:p>
          <a:p>
            <a:pPr defTabSz="912813"/>
            <a:r>
              <a:rPr lang="ru-RU" sz="2000">
                <a:solidFill>
                  <a:schemeClr val="bg1"/>
                </a:solidFill>
              </a:rPr>
              <a:t>·  средства и системы оповещения и сигнализации; </a:t>
            </a:r>
          </a:p>
          <a:p>
            <a:pPr defTabSz="912813"/>
            <a:r>
              <a:rPr lang="ru-RU" sz="2000">
                <a:solidFill>
                  <a:schemeClr val="bg1"/>
                </a:solidFill>
              </a:rPr>
              <a:t>·  контрольно-измерительная аппаратура; </a:t>
            </a:r>
          </a:p>
          <a:p>
            <a:pPr defTabSz="912813"/>
            <a:r>
              <a:rPr lang="ru-RU" sz="2000">
                <a:solidFill>
                  <a:schemeClr val="bg1"/>
                </a:solidFill>
              </a:rPr>
              <a:t>·  средства и системы кондиционирования; </a:t>
            </a:r>
          </a:p>
          <a:p>
            <a:pPr defTabSz="912813"/>
            <a:r>
              <a:rPr lang="ru-RU" sz="2000">
                <a:solidFill>
                  <a:schemeClr val="bg1"/>
                </a:solidFill>
              </a:rPr>
              <a:t>·  средства и системы проводной радиотрансляционной сети и приема программ радиовещания и телевидения (абонентские громкоговорители, системы радиовещания, телевизоры и радиоприемники и т.д.); </a:t>
            </a:r>
          </a:p>
          <a:p>
            <a:pPr defTabSz="912813"/>
            <a:r>
              <a:rPr lang="ru-RU" sz="2000">
                <a:solidFill>
                  <a:schemeClr val="bg1"/>
                </a:solidFill>
              </a:rPr>
              <a:t>·  средства электронной оргтехники; </a:t>
            </a:r>
          </a:p>
          <a:p>
            <a:pPr defTabSz="912813"/>
            <a:r>
              <a:rPr lang="ru-RU" sz="2000">
                <a:solidFill>
                  <a:schemeClr val="bg1"/>
                </a:solidFill>
              </a:rPr>
              <a:t>·  иные технические средства и системы.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Прямоугольник 1"/>
          <p:cNvSpPr>
            <a:spLocks noChangeArrowheads="1"/>
          </p:cNvSpPr>
          <p:nvPr/>
        </p:nvSpPr>
        <p:spPr bwMode="auto">
          <a:xfrm>
            <a:off x="142875" y="428625"/>
            <a:ext cx="8786813" cy="35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 eaLnBrk="0" hangingPunct="0">
              <a:defRPr/>
            </a:pPr>
            <a:r>
              <a:rPr lang="ru-RU" sz="3200" b="1" dirty="0">
                <a:solidFill>
                  <a:srgbClr val="FFFF00"/>
                </a:solidFill>
                <a:latin typeface="+mn-lt"/>
                <a:cs typeface="Times New Roman" pitchFamily="18" charset="0"/>
              </a:rPr>
              <a:t>Посторонние проводники</a:t>
            </a:r>
            <a:r>
              <a:rPr lang="ru-RU" sz="3200" dirty="0">
                <a:solidFill>
                  <a:srgbClr val="FFFFFF"/>
                </a:solidFill>
                <a:latin typeface="+mn-lt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FFFF00"/>
                </a:solidFill>
                <a:latin typeface="+mn-lt"/>
                <a:cs typeface="Times New Roman" pitchFamily="18" charset="0"/>
              </a:rPr>
              <a:t>(ПП)</a:t>
            </a:r>
            <a:r>
              <a:rPr lang="ru-RU" sz="3200" dirty="0">
                <a:solidFill>
                  <a:srgbClr val="FFFFFF"/>
                </a:solidFill>
                <a:latin typeface="+mn-lt"/>
                <a:cs typeface="Times New Roman" pitchFamily="18" charset="0"/>
              </a:rPr>
              <a:t> - провода и кабели, не относящиеся к ОТСС (ТСПИ) или ВТСС, но проходящие через помещения, где они установлены, а также металлические инженерные коммуникации (металлические трубы систем отопления, водоснабжения) и другие металлоконструкции.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2"/>
          <p:cNvSpPr txBox="1">
            <a:spLocks noChangeArrowheads="1"/>
          </p:cNvSpPr>
          <p:nvPr/>
        </p:nvSpPr>
        <p:spPr bwMode="auto">
          <a:xfrm>
            <a:off x="177675" y="116632"/>
            <a:ext cx="8786813" cy="698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/>
            <a:r>
              <a:rPr lang="ru-RU" sz="2800" b="1" dirty="0">
                <a:solidFill>
                  <a:srgbClr val="FFFF00"/>
                </a:solidFill>
              </a:rPr>
              <a:t>Контролируемая зона (КЗ) </a:t>
            </a:r>
            <a:r>
              <a:rPr lang="ru-RU" sz="2800" dirty="0">
                <a:solidFill>
                  <a:schemeClr val="bg1"/>
                </a:solidFill>
              </a:rPr>
              <a:t>–  это пространство (территория, здание, часть здания), в котором исключено неконтролируемое пребывание посторонних лиц или посторонних транспортных средств. </a:t>
            </a:r>
          </a:p>
          <a:p>
            <a:pPr defTabSz="912813"/>
            <a:endParaRPr lang="ru-RU" sz="1400" dirty="0">
              <a:solidFill>
                <a:schemeClr val="bg1"/>
              </a:solidFill>
            </a:endParaRPr>
          </a:p>
          <a:p>
            <a:pPr defTabSz="912813"/>
            <a:endParaRPr lang="ru-RU" sz="1400" dirty="0">
              <a:solidFill>
                <a:schemeClr val="bg1"/>
              </a:solidFill>
            </a:endParaRPr>
          </a:p>
          <a:p>
            <a:pPr defTabSz="912813"/>
            <a:r>
              <a:rPr lang="ru-RU" sz="2800" dirty="0">
                <a:solidFill>
                  <a:srgbClr val="FFFF00"/>
                </a:solidFill>
              </a:rPr>
              <a:t>Посторонние лица </a:t>
            </a:r>
            <a:r>
              <a:rPr lang="ru-RU" sz="2800" dirty="0">
                <a:solidFill>
                  <a:schemeClr val="bg1"/>
                </a:solidFill>
              </a:rPr>
              <a:t>– лица (посетители, сотрудники технических служб) не являющиеся штатными сотрудниками учреждения (предприятия).</a:t>
            </a:r>
          </a:p>
          <a:p>
            <a:pPr defTabSz="912813"/>
            <a:endParaRPr lang="ru-RU" sz="1400" dirty="0">
              <a:solidFill>
                <a:schemeClr val="bg1"/>
              </a:solidFill>
            </a:endParaRPr>
          </a:p>
          <a:p>
            <a:pPr defTabSz="912813"/>
            <a:r>
              <a:rPr lang="ru-RU" sz="2800" dirty="0">
                <a:solidFill>
                  <a:srgbClr val="FFFF00"/>
                </a:solidFill>
              </a:rPr>
              <a:t>Границей КЗ </a:t>
            </a:r>
            <a:r>
              <a:rPr lang="ru-RU" sz="2800" dirty="0">
                <a:solidFill>
                  <a:schemeClr val="bg1"/>
                </a:solidFill>
              </a:rPr>
              <a:t>могут являться: </a:t>
            </a:r>
          </a:p>
          <a:p>
            <a:pPr defTabSz="912813">
              <a:buFont typeface="Wingdings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  периметр охраняемой территории учреждения</a:t>
            </a:r>
          </a:p>
          <a:p>
            <a:pPr defTabSz="912813"/>
            <a:r>
              <a:rPr lang="ru-RU" sz="2800" dirty="0">
                <a:solidFill>
                  <a:schemeClr val="bg1"/>
                </a:solidFill>
              </a:rPr>
              <a:t>    (предприятия); </a:t>
            </a:r>
          </a:p>
          <a:p>
            <a:pPr defTabSz="912813">
              <a:buFont typeface="Wingdings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 ограждающие конструкции охраняемого здания или охраняемой части здания, если оно размещено на неохраняемой территории.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2353</Words>
  <Application>Microsoft Office PowerPoint</Application>
  <PresentationFormat>Экран (4:3)</PresentationFormat>
  <Paragraphs>377</Paragraphs>
  <Slides>53</Slides>
  <Notes>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53</vt:i4>
      </vt:variant>
    </vt:vector>
  </HeadingPairs>
  <TitlesOfParts>
    <vt:vector size="62" baseType="lpstr">
      <vt:lpstr>Arial</vt:lpstr>
      <vt:lpstr>Calibri</vt:lpstr>
      <vt:lpstr>Symbol</vt:lpstr>
      <vt:lpstr>Times New Roman</vt:lpstr>
      <vt:lpstr>Wingdings</vt:lpstr>
      <vt:lpstr>Тема Office</vt:lpstr>
      <vt:lpstr>Формула</vt:lpstr>
      <vt:lpstr>Image</vt:lpstr>
      <vt:lpstr>Visio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АА</dc:creator>
  <cp:lastModifiedBy>1</cp:lastModifiedBy>
  <cp:revision>40</cp:revision>
  <dcterms:created xsi:type="dcterms:W3CDTF">2013-09-03T09:21:18Z</dcterms:created>
  <dcterms:modified xsi:type="dcterms:W3CDTF">2020-09-18T10:12:09Z</dcterms:modified>
</cp:coreProperties>
</file>